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1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IBM Plex Sans Condensed" panose="020B0604020202020204" charset="-70"/>
      <p:regular r:id="rId22"/>
      <p:bold r:id="rId23"/>
      <p:italic r:id="rId24"/>
      <p:boldItalic r:id="rId25"/>
    </p:embeddedFont>
    <p:embeddedFont>
      <p:font typeface="Open Sans Bold" panose="020B0604020202020204" charset="0"/>
      <p:regular r:id="rId26"/>
      <p:bold r:id="rId27"/>
    </p:embeddedFont>
    <p:embeddedFont>
      <p:font typeface="Tenor Sans" panose="020B0604020202020204" charset="-70"/>
      <p:regular r:id="rId28"/>
    </p:embeddedFont>
    <p:embeddedFont>
      <p:font typeface="Arimo" panose="020B0604020202020204" charset="0"/>
      <p:regular r:id="rId29"/>
    </p:embeddedFont>
    <p:embeddedFont>
      <p:font typeface="IBM Plex Sans Condensed Bold" panose="020B0604020202020204" charset="-70"/>
      <p:regular r:id="rId30"/>
      <p:bold r:id="rId31"/>
    </p:embeddedFont>
    <p:embeddedFont>
      <p:font typeface="League Spartan" panose="020B0604020202020204" charset="-70"/>
      <p:regular r:id="rId32"/>
    </p:embeddedFont>
    <p:embeddedFont>
      <p:font typeface="Benedict" charset="-70"/>
      <p:regular r:id="rId33"/>
    </p:embeddedFont>
    <p:embeddedFont>
      <p:font typeface="Open Sans" panose="020B0604020202020204" charset="0"/>
      <p:regular r:id="rId34"/>
      <p:bold r:id="rId35"/>
      <p:italic r:id="rId36"/>
      <p:boldItalic r:id="rId37"/>
    </p:embeddedFont>
    <p:embeddedFont>
      <p:font typeface="Archivo Black" panose="020B0604020202020204" charset="-7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7.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Long-term: Climate change is not just about a few hot days or a cold winter. It's about sustained changes in weather patterns over decades or even centuries.</a:t>
            </a:r>
          </a:p>
          <a:p>
            <a:r>
              <a:rPr lang="en-US"/>
              <a:t>•	Shifts in temperature: The average global temperature is rising, and this warming trend is disrupting weather patterns around the world.</a:t>
            </a:r>
          </a:p>
          <a:p>
            <a:r>
              <a:rPr lang="en-US"/>
              <a:t>•	Impacts weather patterns: Changes in temperature affect things like rainfall, snowfall, and wind patterns. This can lead to more frequent and intense droughts, floods, heat waves, and storms.</a:t>
            </a:r>
          </a:p>
          <a:p>
            <a:r>
              <a:rPr lang="en-US"/>
              <a:t>•	Global issue: Climate change is not a problem confined to a single location. It's a global issue that affects all living things on Earth.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Earth's average surface temperature is currently 1.5 °C warmer than 250 years ago. </a:t>
            </a:r>
          </a:p>
          <a:p>
            <a:r>
              <a:rPr lang="en-US"/>
              <a:t>This is about ten times faster than the second fastest warming in Earth's history at the end of the Ice Age. Globally, the climate crisis is causing more and more damage, and measures to halt or slow this process are increasingly</a:t>
            </a:r>
          </a:p>
          <a:p>
            <a:r>
              <a:rPr lang="en-US"/>
              <a:t>are still too few.</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0.jpe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yU3GwJu_yNA&amp;ab_channel=ACCIONA" TargetMode="External"/><Relationship Id="rId2" Type="http://schemas.openxmlformats.org/officeDocument/2006/relationships/hyperlink" Target="https://klimatokaita.lt/klimato-kaita/" TargetMode="External"/><Relationship Id="rId1" Type="http://schemas.openxmlformats.org/officeDocument/2006/relationships/slideLayout" Target="../slideLayouts/slideLayout7.xml"/><Relationship Id="rId5" Type="http://schemas.openxmlformats.org/officeDocument/2006/relationships/hyperlink" Target="https://wmo.int/media/news/global-temperature-record-streak-continues-april" TargetMode="External"/><Relationship Id="rId4" Type="http://schemas.openxmlformats.org/officeDocument/2006/relationships/hyperlink" Target="https://scied.ucar.edu/activity/co2-how-much-do-you-spew"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6.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svg"/><Relationship Id="rId7" Type="http://schemas.openxmlformats.org/officeDocument/2006/relationships/image" Target="../media/image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ideo" Target="https://www.youtube.com/embed/yU3GwJu_yNA?feature=oembed"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5.png"/><Relationship Id="rId18" Type="http://schemas.openxmlformats.org/officeDocument/2006/relationships/image" Target="../media/image16.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svg"/><Relationship Id="rId17" Type="http://schemas.openxmlformats.org/officeDocument/2006/relationships/image" Target="../media/image8.png"/><Relationship Id="rId2" Type="http://schemas.openxmlformats.org/officeDocument/2006/relationships/image" Target="../media/image18.jpeg"/><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png"/><Relationship Id="rId5" Type="http://schemas.openxmlformats.org/officeDocument/2006/relationships/image" Target="../media/image3.png"/><Relationship Id="rId1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6.png"/><Relationship Id="rId1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5.png"/><Relationship Id="rId18" Type="http://schemas.openxmlformats.org/officeDocument/2006/relationships/image" Target="../media/image16.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svg"/><Relationship Id="rId17" Type="http://schemas.openxmlformats.org/officeDocument/2006/relationships/image" Target="../media/image8.png"/><Relationship Id="rId2" Type="http://schemas.openxmlformats.org/officeDocument/2006/relationships/slideLayout" Target="../slideLayouts/slideLayout7.xml"/><Relationship Id="rId16" Type="http://schemas.openxmlformats.org/officeDocument/2006/relationships/image" Target="../media/image14.svg"/><Relationship Id="rId1" Type="http://schemas.openxmlformats.org/officeDocument/2006/relationships/video" Target="https://www.youtube.com/embed/lMVv3qz-rHs?feature=oembed" TargetMode="External"/><Relationship Id="rId6" Type="http://schemas.openxmlformats.org/officeDocument/2006/relationships/image" Target="../media/image6.svg"/><Relationship Id="rId11" Type="http://schemas.openxmlformats.org/officeDocument/2006/relationships/image" Target="../media/image1.png"/><Relationship Id="rId5" Type="http://schemas.openxmlformats.org/officeDocument/2006/relationships/image" Target="../media/image3.png"/><Relationship Id="rId15" Type="http://schemas.openxmlformats.org/officeDocument/2006/relationships/image" Target="../media/image7.png"/><Relationship Id="rId10" Type="http://schemas.openxmlformats.org/officeDocument/2006/relationships/image" Target="../media/image12.svg"/><Relationship Id="rId19" Type="http://schemas.openxmlformats.org/officeDocument/2006/relationships/image" Target="../media/image19.jpeg"/><Relationship Id="rId4" Type="http://schemas.openxmlformats.org/officeDocument/2006/relationships/image" Target="../media/image4.svg"/><Relationship Id="rId9" Type="http://schemas.openxmlformats.org/officeDocument/2006/relationships/image" Target="../media/image6.png"/><Relationship Id="rId14" Type="http://schemas.openxmlformats.org/officeDocument/2006/relationships/image" Target="../media/image10.sv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Freeform 2"/>
          <p:cNvSpPr/>
          <p:nvPr/>
        </p:nvSpPr>
        <p:spPr>
          <a:xfrm>
            <a:off x="2155896" y="8110162"/>
            <a:ext cx="2034354" cy="2176838"/>
          </a:xfrm>
          <a:custGeom>
            <a:avLst/>
            <a:gdLst/>
            <a:ahLst/>
            <a:cxnLst/>
            <a:rect l="l" t="t" r="r" b="b"/>
            <a:pathLst>
              <a:path w="2034354" h="2176838">
                <a:moveTo>
                  <a:pt x="0" y="0"/>
                </a:moveTo>
                <a:lnTo>
                  <a:pt x="2034354" y="0"/>
                </a:lnTo>
                <a:lnTo>
                  <a:pt x="2034354" y="2176838"/>
                </a:lnTo>
                <a:lnTo>
                  <a:pt x="0" y="21768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lt-LT"/>
          </a:p>
        </p:txBody>
      </p:sp>
      <p:sp>
        <p:nvSpPr>
          <p:cNvPr id="3" name="Freeform 3"/>
          <p:cNvSpPr/>
          <p:nvPr/>
        </p:nvSpPr>
        <p:spPr>
          <a:xfrm>
            <a:off x="12041417" y="8110162"/>
            <a:ext cx="2034354" cy="2176838"/>
          </a:xfrm>
          <a:custGeom>
            <a:avLst/>
            <a:gdLst/>
            <a:ahLst/>
            <a:cxnLst/>
            <a:rect l="l" t="t" r="r" b="b"/>
            <a:pathLst>
              <a:path w="2034354" h="2176838">
                <a:moveTo>
                  <a:pt x="0" y="0"/>
                </a:moveTo>
                <a:lnTo>
                  <a:pt x="2034354" y="0"/>
                </a:lnTo>
                <a:lnTo>
                  <a:pt x="2034354" y="2176838"/>
                </a:lnTo>
                <a:lnTo>
                  <a:pt x="0" y="21768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lt-LT"/>
          </a:p>
        </p:txBody>
      </p:sp>
      <p:sp>
        <p:nvSpPr>
          <p:cNvPr id="4" name="Freeform 4"/>
          <p:cNvSpPr/>
          <p:nvPr/>
        </p:nvSpPr>
        <p:spPr>
          <a:xfrm>
            <a:off x="0"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lt-LT"/>
          </a:p>
        </p:txBody>
      </p:sp>
      <p:sp>
        <p:nvSpPr>
          <p:cNvPr id="5" name="Freeform 5"/>
          <p:cNvSpPr/>
          <p:nvPr/>
        </p:nvSpPr>
        <p:spPr>
          <a:xfrm>
            <a:off x="14075771"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lt-LT"/>
          </a:p>
        </p:txBody>
      </p:sp>
      <p:sp>
        <p:nvSpPr>
          <p:cNvPr id="6" name="Freeform 6"/>
          <p:cNvSpPr/>
          <p:nvPr/>
        </p:nvSpPr>
        <p:spPr>
          <a:xfrm>
            <a:off x="38100" y="2160272"/>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lt-LT"/>
          </a:p>
        </p:txBody>
      </p:sp>
      <p:sp>
        <p:nvSpPr>
          <p:cNvPr id="7" name="Freeform 7"/>
          <p:cNvSpPr/>
          <p:nvPr/>
        </p:nvSpPr>
        <p:spPr>
          <a:xfrm>
            <a:off x="16142813" y="6440720"/>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lt-LT"/>
          </a:p>
        </p:txBody>
      </p:sp>
      <p:sp>
        <p:nvSpPr>
          <p:cNvPr id="8" name="Freeform 8"/>
          <p:cNvSpPr/>
          <p:nvPr/>
        </p:nvSpPr>
        <p:spPr>
          <a:xfrm rot="-10800000">
            <a:off x="18775" y="-190033"/>
            <a:ext cx="2145187" cy="2350305"/>
          </a:xfrm>
          <a:custGeom>
            <a:avLst/>
            <a:gdLst/>
            <a:ahLst/>
            <a:cxnLst/>
            <a:rect l="l" t="t" r="r" b="b"/>
            <a:pathLst>
              <a:path w="2145187" h="2350305">
                <a:moveTo>
                  <a:pt x="0" y="0"/>
                </a:moveTo>
                <a:lnTo>
                  <a:pt x="2145188" y="0"/>
                </a:lnTo>
                <a:lnTo>
                  <a:pt x="2145188" y="2350305"/>
                </a:lnTo>
                <a:lnTo>
                  <a:pt x="0" y="235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lt-LT"/>
          </a:p>
        </p:txBody>
      </p:sp>
      <p:sp>
        <p:nvSpPr>
          <p:cNvPr id="9" name="Freeform 9"/>
          <p:cNvSpPr/>
          <p:nvPr/>
        </p:nvSpPr>
        <p:spPr>
          <a:xfrm rot="-10800000">
            <a:off x="16142813" y="7883846"/>
            <a:ext cx="2145187" cy="2350305"/>
          </a:xfrm>
          <a:custGeom>
            <a:avLst/>
            <a:gdLst/>
            <a:ahLst/>
            <a:cxnLst/>
            <a:rect l="l" t="t" r="r" b="b"/>
            <a:pathLst>
              <a:path w="2145187" h="2350305">
                <a:moveTo>
                  <a:pt x="0" y="0"/>
                </a:moveTo>
                <a:lnTo>
                  <a:pt x="2145187" y="0"/>
                </a:lnTo>
                <a:lnTo>
                  <a:pt x="2145187" y="2350305"/>
                </a:lnTo>
                <a:lnTo>
                  <a:pt x="0" y="235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lt-LT"/>
          </a:p>
        </p:txBody>
      </p:sp>
      <p:sp>
        <p:nvSpPr>
          <p:cNvPr id="10" name="Freeform 10"/>
          <p:cNvSpPr/>
          <p:nvPr/>
        </p:nvSpPr>
        <p:spPr>
          <a:xfrm rot="-10800000">
            <a:off x="38100" y="3708173"/>
            <a:ext cx="2071904" cy="3687856"/>
          </a:xfrm>
          <a:custGeom>
            <a:avLst/>
            <a:gdLst/>
            <a:ahLst/>
            <a:cxnLst/>
            <a:rect l="l" t="t" r="r" b="b"/>
            <a:pathLst>
              <a:path w="2071904" h="3687856">
                <a:moveTo>
                  <a:pt x="0" y="0"/>
                </a:moveTo>
                <a:lnTo>
                  <a:pt x="2071904" y="0"/>
                </a:lnTo>
                <a:lnTo>
                  <a:pt x="2071904" y="3687856"/>
                </a:lnTo>
                <a:lnTo>
                  <a:pt x="0" y="3687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lt-LT"/>
          </a:p>
        </p:txBody>
      </p:sp>
      <p:sp>
        <p:nvSpPr>
          <p:cNvPr id="11" name="Freeform 11"/>
          <p:cNvSpPr/>
          <p:nvPr/>
        </p:nvSpPr>
        <p:spPr>
          <a:xfrm>
            <a:off x="16255771" y="2594439"/>
            <a:ext cx="2007059" cy="3846280"/>
          </a:xfrm>
          <a:custGeom>
            <a:avLst/>
            <a:gdLst/>
            <a:ahLst/>
            <a:cxnLst/>
            <a:rect l="l" t="t" r="r" b="b"/>
            <a:pathLst>
              <a:path w="2007059" h="3846280">
                <a:moveTo>
                  <a:pt x="0" y="0"/>
                </a:moveTo>
                <a:lnTo>
                  <a:pt x="2007058" y="0"/>
                </a:lnTo>
                <a:lnTo>
                  <a:pt x="2007058" y="3846281"/>
                </a:lnTo>
                <a:lnTo>
                  <a:pt x="0" y="384628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lt-LT"/>
          </a:p>
        </p:txBody>
      </p:sp>
      <p:sp>
        <p:nvSpPr>
          <p:cNvPr id="12" name="Freeform 12"/>
          <p:cNvSpPr/>
          <p:nvPr/>
        </p:nvSpPr>
        <p:spPr>
          <a:xfrm rot="-10800000">
            <a:off x="2189051" y="33544"/>
            <a:ext cx="2001200" cy="1731947"/>
          </a:xfrm>
          <a:custGeom>
            <a:avLst/>
            <a:gdLst/>
            <a:ahLst/>
            <a:cxnLst/>
            <a:rect l="l" t="t" r="r" b="b"/>
            <a:pathLst>
              <a:path w="2001200" h="1731947">
                <a:moveTo>
                  <a:pt x="0" y="0"/>
                </a:moveTo>
                <a:lnTo>
                  <a:pt x="2001199" y="0"/>
                </a:lnTo>
                <a:lnTo>
                  <a:pt x="2001199" y="1731947"/>
                </a:lnTo>
                <a:lnTo>
                  <a:pt x="0" y="173194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lt-LT"/>
          </a:p>
        </p:txBody>
      </p:sp>
      <p:sp>
        <p:nvSpPr>
          <p:cNvPr id="13" name="Freeform 13"/>
          <p:cNvSpPr/>
          <p:nvPr/>
        </p:nvSpPr>
        <p:spPr>
          <a:xfrm rot="5400000">
            <a:off x="2689351" y="1265191"/>
            <a:ext cx="1000600" cy="2001200"/>
          </a:xfrm>
          <a:custGeom>
            <a:avLst/>
            <a:gdLst/>
            <a:ahLst/>
            <a:cxnLst/>
            <a:rect l="l" t="t" r="r" b="b"/>
            <a:pathLst>
              <a:path w="1000600" h="2001200">
                <a:moveTo>
                  <a:pt x="0" y="0"/>
                </a:moveTo>
                <a:lnTo>
                  <a:pt x="1000599" y="0"/>
                </a:lnTo>
                <a:lnTo>
                  <a:pt x="1000599" y="2001200"/>
                </a:lnTo>
                <a:lnTo>
                  <a:pt x="0" y="20012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lt-LT"/>
          </a:p>
        </p:txBody>
      </p:sp>
      <p:sp>
        <p:nvSpPr>
          <p:cNvPr id="14" name="Freeform 14"/>
          <p:cNvSpPr/>
          <p:nvPr/>
        </p:nvSpPr>
        <p:spPr>
          <a:xfrm rot="5400000">
            <a:off x="2881870" y="7210400"/>
            <a:ext cx="582407" cy="1164814"/>
          </a:xfrm>
          <a:custGeom>
            <a:avLst/>
            <a:gdLst/>
            <a:ahLst/>
            <a:cxnLst/>
            <a:rect l="l" t="t" r="r" b="b"/>
            <a:pathLst>
              <a:path w="582407" h="1164814">
                <a:moveTo>
                  <a:pt x="0" y="0"/>
                </a:moveTo>
                <a:lnTo>
                  <a:pt x="582407" y="0"/>
                </a:lnTo>
                <a:lnTo>
                  <a:pt x="582407" y="1164815"/>
                </a:lnTo>
                <a:lnTo>
                  <a:pt x="0" y="116481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lt-LT"/>
          </a:p>
        </p:txBody>
      </p:sp>
      <p:sp>
        <p:nvSpPr>
          <p:cNvPr id="15" name="Freeform 15"/>
          <p:cNvSpPr/>
          <p:nvPr/>
        </p:nvSpPr>
        <p:spPr>
          <a:xfrm rot="5400000">
            <a:off x="12767390" y="7210400"/>
            <a:ext cx="582407" cy="1164814"/>
          </a:xfrm>
          <a:custGeom>
            <a:avLst/>
            <a:gdLst/>
            <a:ahLst/>
            <a:cxnLst/>
            <a:rect l="l" t="t" r="r" b="b"/>
            <a:pathLst>
              <a:path w="582407" h="1164814">
                <a:moveTo>
                  <a:pt x="0" y="0"/>
                </a:moveTo>
                <a:lnTo>
                  <a:pt x="582407" y="0"/>
                </a:lnTo>
                <a:lnTo>
                  <a:pt x="582407" y="1164815"/>
                </a:lnTo>
                <a:lnTo>
                  <a:pt x="0" y="116481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lt-LT"/>
          </a:p>
        </p:txBody>
      </p:sp>
      <p:sp>
        <p:nvSpPr>
          <p:cNvPr id="16" name="Freeform 16"/>
          <p:cNvSpPr/>
          <p:nvPr/>
        </p:nvSpPr>
        <p:spPr>
          <a:xfrm>
            <a:off x="4518042" y="854478"/>
            <a:ext cx="5106081" cy="1046103"/>
          </a:xfrm>
          <a:custGeom>
            <a:avLst/>
            <a:gdLst/>
            <a:ahLst/>
            <a:cxnLst/>
            <a:rect l="l" t="t" r="r" b="b"/>
            <a:pathLst>
              <a:path w="5106081" h="1046103">
                <a:moveTo>
                  <a:pt x="0" y="0"/>
                </a:moveTo>
                <a:lnTo>
                  <a:pt x="5106082" y="0"/>
                </a:lnTo>
                <a:lnTo>
                  <a:pt x="5106082" y="1046103"/>
                </a:lnTo>
                <a:lnTo>
                  <a:pt x="0" y="1046103"/>
                </a:lnTo>
                <a:lnTo>
                  <a:pt x="0" y="0"/>
                </a:lnTo>
                <a:close/>
              </a:path>
            </a:pathLst>
          </a:custGeom>
          <a:blipFill>
            <a:blip r:embed="rId18"/>
            <a:stretch>
              <a:fillRect t="-2298"/>
            </a:stretch>
          </a:blipFill>
        </p:spPr>
        <p:txBody>
          <a:bodyPr/>
          <a:lstStyle/>
          <a:p>
            <a:endParaRPr lang="lt-LT"/>
          </a:p>
        </p:txBody>
      </p:sp>
      <p:sp>
        <p:nvSpPr>
          <p:cNvPr id="17" name="Freeform 17"/>
          <p:cNvSpPr/>
          <p:nvPr/>
        </p:nvSpPr>
        <p:spPr>
          <a:xfrm>
            <a:off x="9951916" y="353227"/>
            <a:ext cx="4468426" cy="2117258"/>
          </a:xfrm>
          <a:custGeom>
            <a:avLst/>
            <a:gdLst/>
            <a:ahLst/>
            <a:cxnLst/>
            <a:rect l="l" t="t" r="r" b="b"/>
            <a:pathLst>
              <a:path w="4468426" h="2117258">
                <a:moveTo>
                  <a:pt x="0" y="0"/>
                </a:moveTo>
                <a:lnTo>
                  <a:pt x="4468426" y="0"/>
                </a:lnTo>
                <a:lnTo>
                  <a:pt x="4468426" y="2117259"/>
                </a:lnTo>
                <a:lnTo>
                  <a:pt x="0" y="2117259"/>
                </a:lnTo>
                <a:lnTo>
                  <a:pt x="0" y="0"/>
                </a:lnTo>
                <a:close/>
              </a:path>
            </a:pathLst>
          </a:custGeom>
          <a:blipFill>
            <a:blip r:embed="rId19"/>
            <a:stretch>
              <a:fillRect l="-1690" r="-1690"/>
            </a:stretch>
          </a:blipFill>
        </p:spPr>
        <p:txBody>
          <a:bodyPr/>
          <a:lstStyle/>
          <a:p>
            <a:endParaRPr lang="lt-LT"/>
          </a:p>
        </p:txBody>
      </p:sp>
      <p:sp>
        <p:nvSpPr>
          <p:cNvPr id="18" name="Freeform 18"/>
          <p:cNvSpPr/>
          <p:nvPr/>
        </p:nvSpPr>
        <p:spPr>
          <a:xfrm>
            <a:off x="15075926" y="229274"/>
            <a:ext cx="2365166" cy="2365166"/>
          </a:xfrm>
          <a:custGeom>
            <a:avLst/>
            <a:gdLst/>
            <a:ahLst/>
            <a:cxnLst/>
            <a:rect l="l" t="t" r="r" b="b"/>
            <a:pathLst>
              <a:path w="2365166" h="2365166">
                <a:moveTo>
                  <a:pt x="0" y="0"/>
                </a:moveTo>
                <a:lnTo>
                  <a:pt x="2365165" y="0"/>
                </a:lnTo>
                <a:lnTo>
                  <a:pt x="2365165" y="2365165"/>
                </a:lnTo>
                <a:lnTo>
                  <a:pt x="0" y="2365165"/>
                </a:lnTo>
                <a:lnTo>
                  <a:pt x="0" y="0"/>
                </a:lnTo>
                <a:close/>
              </a:path>
            </a:pathLst>
          </a:custGeom>
          <a:blipFill>
            <a:blip r:embed="rId20"/>
            <a:stretch>
              <a:fillRect/>
            </a:stretch>
          </a:blipFill>
        </p:spPr>
        <p:txBody>
          <a:bodyPr/>
          <a:lstStyle/>
          <a:p>
            <a:endParaRPr lang="lt-LT"/>
          </a:p>
        </p:txBody>
      </p:sp>
      <p:sp>
        <p:nvSpPr>
          <p:cNvPr id="19" name="TextBox 19"/>
          <p:cNvSpPr txBox="1"/>
          <p:nvPr/>
        </p:nvSpPr>
        <p:spPr>
          <a:xfrm>
            <a:off x="5092569" y="4196106"/>
            <a:ext cx="8102861" cy="1932888"/>
          </a:xfrm>
          <a:prstGeom prst="rect">
            <a:avLst/>
          </a:prstGeom>
        </p:spPr>
        <p:txBody>
          <a:bodyPr lIns="0" tIns="0" rIns="0" bIns="0" rtlCol="0" anchor="t">
            <a:spAutoFit/>
          </a:bodyPr>
          <a:lstStyle/>
          <a:p>
            <a:pPr algn="ctr">
              <a:lnSpc>
                <a:spcPts val="7597"/>
              </a:lnSpc>
            </a:pPr>
            <a:r>
              <a:rPr lang="en-US" sz="6723">
                <a:solidFill>
                  <a:srgbClr val="FFFFFF"/>
                </a:solidFill>
                <a:latin typeface="Tenor Sans"/>
              </a:rPr>
              <a:t>Climate Change:</a:t>
            </a:r>
          </a:p>
          <a:p>
            <a:pPr algn="ctr">
              <a:lnSpc>
                <a:spcPts val="7597"/>
              </a:lnSpc>
            </a:pPr>
            <a:r>
              <a:rPr lang="en-US" sz="6723">
                <a:solidFill>
                  <a:srgbClr val="FFFFFF"/>
                </a:solidFill>
                <a:latin typeface="Tenor Sans"/>
              </a:rPr>
              <a:t> Causes and Effects</a:t>
            </a:r>
          </a:p>
        </p:txBody>
      </p:sp>
      <p:sp>
        <p:nvSpPr>
          <p:cNvPr id="20" name="TextBox 20"/>
          <p:cNvSpPr txBox="1"/>
          <p:nvPr/>
        </p:nvSpPr>
        <p:spPr>
          <a:xfrm>
            <a:off x="8080695" y="8390763"/>
            <a:ext cx="2126611" cy="668235"/>
          </a:xfrm>
          <a:prstGeom prst="rect">
            <a:avLst/>
          </a:prstGeom>
        </p:spPr>
        <p:txBody>
          <a:bodyPr lIns="0" tIns="0" rIns="0" bIns="0" rtlCol="0" anchor="t">
            <a:spAutoFit/>
          </a:bodyPr>
          <a:lstStyle/>
          <a:p>
            <a:pPr algn="ctr">
              <a:lnSpc>
                <a:spcPts val="2610"/>
              </a:lnSpc>
            </a:pPr>
            <a:r>
              <a:rPr lang="en-US" sz="2309">
                <a:solidFill>
                  <a:srgbClr val="7DA03C"/>
                </a:solidFill>
                <a:latin typeface="Tenor Sans"/>
              </a:rPr>
              <a:t>Viktorija ŠIlinskienė</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Freeform 2"/>
          <p:cNvSpPr/>
          <p:nvPr/>
        </p:nvSpPr>
        <p:spPr>
          <a:xfrm>
            <a:off x="0" y="1177005"/>
            <a:ext cx="18288000" cy="7932990"/>
          </a:xfrm>
          <a:custGeom>
            <a:avLst/>
            <a:gdLst/>
            <a:ahLst/>
            <a:cxnLst/>
            <a:rect l="l" t="t" r="r" b="b"/>
            <a:pathLst>
              <a:path w="18288000" h="7932990">
                <a:moveTo>
                  <a:pt x="0" y="0"/>
                </a:moveTo>
                <a:lnTo>
                  <a:pt x="18288000" y="0"/>
                </a:lnTo>
                <a:lnTo>
                  <a:pt x="18288000" y="7932990"/>
                </a:lnTo>
                <a:lnTo>
                  <a:pt x="0" y="7932990"/>
                </a:lnTo>
                <a:lnTo>
                  <a:pt x="0" y="0"/>
                </a:lnTo>
                <a:close/>
              </a:path>
            </a:pathLst>
          </a:custGeom>
          <a:blipFill>
            <a:blip r:embed="rId2"/>
            <a:stretch>
              <a:fillRect/>
            </a:stretch>
          </a:blipFill>
        </p:spPr>
        <p:txBody>
          <a:bodyPr/>
          <a:lstStyle/>
          <a:p>
            <a:endParaRPr lang="lt-LT"/>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TextBox 2"/>
          <p:cNvSpPr txBox="1"/>
          <p:nvPr/>
        </p:nvSpPr>
        <p:spPr>
          <a:xfrm>
            <a:off x="4500562" y="3641498"/>
            <a:ext cx="13787438" cy="4780915"/>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FFFFFF"/>
                </a:solidFill>
                <a:latin typeface="Open Sans"/>
              </a:rPr>
              <a:t>The Kyoto Protocol recommended that emissions be reduced to at or below 1990 levels. That means less than 5000 kilograms of CO2 per person per year. </a:t>
            </a:r>
          </a:p>
          <a:p>
            <a:pPr marL="734059" lvl="1" indent="-367030" algn="l">
              <a:lnSpc>
                <a:spcPts val="4759"/>
              </a:lnSpc>
              <a:buFont typeface="Arial"/>
              <a:buChar char="•"/>
            </a:pPr>
            <a:r>
              <a:rPr lang="en-US" sz="3399">
                <a:solidFill>
                  <a:srgbClr val="FFFFFF"/>
                </a:solidFill>
                <a:latin typeface="Open Sans"/>
              </a:rPr>
              <a:t>Is the family you analyzed meeting that goal? </a:t>
            </a:r>
          </a:p>
          <a:p>
            <a:pPr marL="734059" lvl="1" indent="-367030" algn="l">
              <a:lnSpc>
                <a:spcPts val="4759"/>
              </a:lnSpc>
              <a:buFont typeface="Arial"/>
              <a:buChar char="•"/>
            </a:pPr>
            <a:r>
              <a:rPr lang="en-US" sz="3399">
                <a:solidFill>
                  <a:srgbClr val="FFFFFF"/>
                </a:solidFill>
                <a:latin typeface="Open Sans"/>
              </a:rPr>
              <a:t>What activities emitted the most CO2 for the family you examined? </a:t>
            </a:r>
          </a:p>
          <a:p>
            <a:pPr marL="734059" lvl="1" indent="-367030" algn="l">
              <a:lnSpc>
                <a:spcPts val="4759"/>
              </a:lnSpc>
              <a:buFont typeface="Arial"/>
              <a:buChar char="•"/>
            </a:pPr>
            <a:r>
              <a:rPr lang="en-US" sz="3399">
                <a:solidFill>
                  <a:srgbClr val="FFFFFF"/>
                </a:solidFill>
                <a:latin typeface="Open Sans"/>
              </a:rPr>
              <a:t>Could those activities be changed to emit less CO2 ? How? </a:t>
            </a:r>
          </a:p>
          <a:p>
            <a:pPr marL="734059" lvl="1" indent="-367030" algn="l">
              <a:lnSpc>
                <a:spcPts val="4759"/>
              </a:lnSpc>
              <a:buFont typeface="Arial"/>
              <a:buChar char="•"/>
            </a:pPr>
            <a:r>
              <a:rPr lang="en-US" sz="3399">
                <a:solidFill>
                  <a:srgbClr val="FFFFFF"/>
                </a:solidFill>
                <a:latin typeface="Open Sans"/>
              </a:rPr>
              <a:t>How would you change your scenario to reduce CO2 ?</a:t>
            </a:r>
          </a:p>
        </p:txBody>
      </p:sp>
      <p:sp>
        <p:nvSpPr>
          <p:cNvPr id="3" name="TextBox 3"/>
          <p:cNvSpPr txBox="1"/>
          <p:nvPr/>
        </p:nvSpPr>
        <p:spPr>
          <a:xfrm>
            <a:off x="2590666" y="249259"/>
            <a:ext cx="9144134" cy="3629199"/>
          </a:xfrm>
          <a:prstGeom prst="rect">
            <a:avLst/>
          </a:prstGeom>
        </p:spPr>
        <p:txBody>
          <a:bodyPr wrap="square" lIns="0" tIns="0" rIns="0" bIns="0" rtlCol="0" anchor="t">
            <a:spAutoFit/>
          </a:bodyPr>
          <a:lstStyle/>
          <a:p>
            <a:pPr algn="ctr">
              <a:lnSpc>
                <a:spcPts val="28276"/>
              </a:lnSpc>
            </a:pPr>
            <a:r>
              <a:rPr lang="en-US" sz="20197" dirty="0">
                <a:solidFill>
                  <a:srgbClr val="7DA03C"/>
                </a:solidFill>
                <a:latin typeface="Benedict"/>
              </a:rPr>
              <a:t>Let discuss</a:t>
            </a:r>
          </a:p>
        </p:txBody>
      </p:sp>
      <p:sp>
        <p:nvSpPr>
          <p:cNvPr id="4" name="Freeform 4"/>
          <p:cNvSpPr/>
          <p:nvPr/>
        </p:nvSpPr>
        <p:spPr>
          <a:xfrm>
            <a:off x="2155896" y="8110162"/>
            <a:ext cx="2034354" cy="2176838"/>
          </a:xfrm>
          <a:custGeom>
            <a:avLst/>
            <a:gdLst/>
            <a:ahLst/>
            <a:cxnLst/>
            <a:rect l="l" t="t" r="r" b="b"/>
            <a:pathLst>
              <a:path w="2034354" h="2176838">
                <a:moveTo>
                  <a:pt x="0" y="0"/>
                </a:moveTo>
                <a:lnTo>
                  <a:pt x="2034354" y="0"/>
                </a:lnTo>
                <a:lnTo>
                  <a:pt x="2034354" y="2176838"/>
                </a:lnTo>
                <a:lnTo>
                  <a:pt x="0" y="21768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lt-LT"/>
          </a:p>
        </p:txBody>
      </p:sp>
      <p:sp>
        <p:nvSpPr>
          <p:cNvPr id="5" name="Freeform 5"/>
          <p:cNvSpPr/>
          <p:nvPr/>
        </p:nvSpPr>
        <p:spPr>
          <a:xfrm>
            <a:off x="0"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lt-LT"/>
          </a:p>
        </p:txBody>
      </p:sp>
      <p:sp>
        <p:nvSpPr>
          <p:cNvPr id="6" name="Freeform 6"/>
          <p:cNvSpPr/>
          <p:nvPr/>
        </p:nvSpPr>
        <p:spPr>
          <a:xfrm>
            <a:off x="38100" y="2160272"/>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lt-LT"/>
          </a:p>
        </p:txBody>
      </p:sp>
      <p:sp>
        <p:nvSpPr>
          <p:cNvPr id="7" name="Freeform 7"/>
          <p:cNvSpPr/>
          <p:nvPr/>
        </p:nvSpPr>
        <p:spPr>
          <a:xfrm rot="-10800000">
            <a:off x="18775" y="-190033"/>
            <a:ext cx="2145187" cy="2350305"/>
          </a:xfrm>
          <a:custGeom>
            <a:avLst/>
            <a:gdLst/>
            <a:ahLst/>
            <a:cxnLst/>
            <a:rect l="l" t="t" r="r" b="b"/>
            <a:pathLst>
              <a:path w="2145187" h="2350305">
                <a:moveTo>
                  <a:pt x="0" y="0"/>
                </a:moveTo>
                <a:lnTo>
                  <a:pt x="2145188" y="0"/>
                </a:lnTo>
                <a:lnTo>
                  <a:pt x="2145188" y="2350305"/>
                </a:lnTo>
                <a:lnTo>
                  <a:pt x="0" y="235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lt-LT"/>
          </a:p>
        </p:txBody>
      </p:sp>
      <p:sp>
        <p:nvSpPr>
          <p:cNvPr id="8" name="Freeform 8"/>
          <p:cNvSpPr/>
          <p:nvPr/>
        </p:nvSpPr>
        <p:spPr>
          <a:xfrm rot="-10800000">
            <a:off x="38100" y="3708173"/>
            <a:ext cx="2071904" cy="3687856"/>
          </a:xfrm>
          <a:custGeom>
            <a:avLst/>
            <a:gdLst/>
            <a:ahLst/>
            <a:cxnLst/>
            <a:rect l="l" t="t" r="r" b="b"/>
            <a:pathLst>
              <a:path w="2071904" h="3687856">
                <a:moveTo>
                  <a:pt x="0" y="0"/>
                </a:moveTo>
                <a:lnTo>
                  <a:pt x="2071904" y="0"/>
                </a:lnTo>
                <a:lnTo>
                  <a:pt x="2071904" y="3687856"/>
                </a:lnTo>
                <a:lnTo>
                  <a:pt x="0" y="3687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lt-LT"/>
          </a:p>
        </p:txBody>
      </p:sp>
      <p:sp>
        <p:nvSpPr>
          <p:cNvPr id="9" name="Freeform 9"/>
          <p:cNvSpPr/>
          <p:nvPr/>
        </p:nvSpPr>
        <p:spPr>
          <a:xfrm rot="5400000">
            <a:off x="2881870" y="7210400"/>
            <a:ext cx="582407" cy="1164814"/>
          </a:xfrm>
          <a:custGeom>
            <a:avLst/>
            <a:gdLst/>
            <a:ahLst/>
            <a:cxnLst/>
            <a:rect l="l" t="t" r="r" b="b"/>
            <a:pathLst>
              <a:path w="582407" h="1164814">
                <a:moveTo>
                  <a:pt x="0" y="0"/>
                </a:moveTo>
                <a:lnTo>
                  <a:pt x="582407" y="0"/>
                </a:lnTo>
                <a:lnTo>
                  <a:pt x="582407" y="1164815"/>
                </a:lnTo>
                <a:lnTo>
                  <a:pt x="0" y="11648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lt-LT"/>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TextBox 2"/>
          <p:cNvSpPr txBox="1"/>
          <p:nvPr/>
        </p:nvSpPr>
        <p:spPr>
          <a:xfrm>
            <a:off x="1549400" y="4274503"/>
            <a:ext cx="15189201" cy="1566544"/>
          </a:xfrm>
          <a:prstGeom prst="rect">
            <a:avLst/>
          </a:prstGeom>
        </p:spPr>
        <p:txBody>
          <a:bodyPr lIns="0" tIns="0" rIns="0" bIns="0" rtlCol="0" anchor="t">
            <a:spAutoFit/>
          </a:bodyPr>
          <a:lstStyle/>
          <a:p>
            <a:pPr algn="ctr">
              <a:lnSpc>
                <a:spcPts val="12880"/>
              </a:lnSpc>
            </a:pPr>
            <a:r>
              <a:rPr lang="en-US" sz="9200">
                <a:solidFill>
                  <a:srgbClr val="FFFFFF"/>
                </a:solidFill>
                <a:latin typeface="Open Sans Bold"/>
              </a:rPr>
              <a:t>Conclusion and reflection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TextBox 2"/>
          <p:cNvSpPr txBox="1"/>
          <p:nvPr/>
        </p:nvSpPr>
        <p:spPr>
          <a:xfrm>
            <a:off x="990600" y="1638300"/>
            <a:ext cx="15189201" cy="5854167"/>
          </a:xfrm>
          <a:prstGeom prst="rect">
            <a:avLst/>
          </a:prstGeom>
        </p:spPr>
        <p:txBody>
          <a:bodyPr lIns="0" tIns="0" rIns="0" bIns="0" rtlCol="0" anchor="t">
            <a:spAutoFit/>
          </a:bodyPr>
          <a:lstStyle/>
          <a:p>
            <a:r>
              <a:rPr lang="en-US" sz="4000" dirty="0">
                <a:solidFill>
                  <a:schemeClr val="bg1"/>
                </a:solidFill>
              </a:rPr>
              <a:t>Sources:</a:t>
            </a:r>
          </a:p>
          <a:p>
            <a:pPr marL="571500" indent="-571500">
              <a:buFont typeface="Arial" panose="020B0604020202020204" pitchFamily="34" charset="0"/>
              <a:buChar char="•"/>
            </a:pPr>
            <a:r>
              <a:rPr lang="en-US" sz="4000" dirty="0">
                <a:solidFill>
                  <a:schemeClr val="bg1"/>
                </a:solidFill>
                <a:hlinkClick r:id="rId2"/>
              </a:rPr>
              <a:t>https://klimatokaita.lt/klimato-kaita/</a:t>
            </a:r>
            <a:endParaRPr lang="lt-LT" sz="4000" dirty="0">
              <a:solidFill>
                <a:schemeClr val="bg1"/>
              </a:solidFill>
            </a:endParaRPr>
          </a:p>
          <a:p>
            <a:pPr marL="571500" indent="-571500">
              <a:buFont typeface="Arial" panose="020B0604020202020204" pitchFamily="34" charset="0"/>
              <a:buChar char="•"/>
            </a:pPr>
            <a:r>
              <a:rPr lang="en-US" sz="4000" dirty="0">
                <a:solidFill>
                  <a:schemeClr val="bg1"/>
                </a:solidFill>
                <a:hlinkClick r:id="rId3"/>
              </a:rPr>
              <a:t>https://www.youtube.com/watch?v=yU3GwJu_yNA&amp;ab_channel=ACCIONA</a:t>
            </a:r>
            <a:endParaRPr lang="lt-LT" sz="4000" dirty="0">
              <a:solidFill>
                <a:schemeClr val="bg1"/>
              </a:solidFill>
            </a:endParaRPr>
          </a:p>
          <a:p>
            <a:pPr marL="571500" indent="-571500">
              <a:buFont typeface="Arial" panose="020B0604020202020204" pitchFamily="34" charset="0"/>
              <a:buChar char="•"/>
            </a:pPr>
            <a:r>
              <a:rPr lang="en-US" sz="4000" dirty="0">
                <a:solidFill>
                  <a:schemeClr val="bg1"/>
                </a:solidFill>
                <a:hlinkClick r:id="rId4"/>
              </a:rPr>
              <a:t>https://scied.ucar.edu/activity/co2-how-much-do-you-spew</a:t>
            </a:r>
            <a:endParaRPr lang="lt-LT" sz="4000" dirty="0">
              <a:solidFill>
                <a:schemeClr val="bg1"/>
              </a:solidFill>
            </a:endParaRPr>
          </a:p>
          <a:p>
            <a:pPr marL="571500" indent="-571500">
              <a:buFont typeface="Arial" panose="020B0604020202020204" pitchFamily="34" charset="0"/>
              <a:buChar char="•"/>
            </a:pPr>
            <a:r>
              <a:rPr lang="en-US" sz="4000" dirty="0">
                <a:solidFill>
                  <a:schemeClr val="bg1"/>
                </a:solidFill>
                <a:hlinkClick r:id="rId5"/>
              </a:rPr>
              <a:t>https://wmo.int/media/news/global-temperature-record-streak-continues-april</a:t>
            </a:r>
            <a:r>
              <a:rPr lang="lt-LT" sz="4000" dirty="0">
                <a:solidFill>
                  <a:schemeClr val="bg1"/>
                </a:solidFill>
              </a:rPr>
              <a:t> </a:t>
            </a:r>
            <a:endParaRPr lang="en-US" sz="4000" dirty="0">
              <a:solidFill>
                <a:schemeClr val="bg1"/>
              </a:solidFill>
            </a:endParaRPr>
          </a:p>
          <a:p>
            <a:pPr algn="ctr">
              <a:lnSpc>
                <a:spcPts val="12880"/>
              </a:lnSpc>
            </a:pPr>
            <a:endParaRPr lang="en-US" sz="9200" dirty="0">
              <a:solidFill>
                <a:srgbClr val="FFFFFF"/>
              </a:solidFill>
              <a:latin typeface="Open Sans Bold"/>
            </a:endParaRPr>
          </a:p>
        </p:txBody>
      </p:sp>
    </p:spTree>
    <p:extLst>
      <p:ext uri="{BB962C8B-B14F-4D97-AF65-F5344CB8AC3E}">
        <p14:creationId xmlns:p14="http://schemas.microsoft.com/office/powerpoint/2010/main" val="3303836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Freeform 2"/>
          <p:cNvSpPr/>
          <p:nvPr/>
        </p:nvSpPr>
        <p:spPr>
          <a:xfrm>
            <a:off x="2155896" y="8110162"/>
            <a:ext cx="2034354" cy="2176838"/>
          </a:xfrm>
          <a:custGeom>
            <a:avLst/>
            <a:gdLst/>
            <a:ahLst/>
            <a:cxnLst/>
            <a:rect l="l" t="t" r="r" b="b"/>
            <a:pathLst>
              <a:path w="2034354" h="2176838">
                <a:moveTo>
                  <a:pt x="0" y="0"/>
                </a:moveTo>
                <a:lnTo>
                  <a:pt x="2034354" y="0"/>
                </a:lnTo>
                <a:lnTo>
                  <a:pt x="2034354" y="2176838"/>
                </a:lnTo>
                <a:lnTo>
                  <a:pt x="0" y="21768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lt-LT"/>
          </a:p>
        </p:txBody>
      </p:sp>
      <p:sp>
        <p:nvSpPr>
          <p:cNvPr id="3" name="Freeform 3"/>
          <p:cNvSpPr/>
          <p:nvPr/>
        </p:nvSpPr>
        <p:spPr>
          <a:xfrm>
            <a:off x="0"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lt-LT"/>
          </a:p>
        </p:txBody>
      </p:sp>
      <p:sp>
        <p:nvSpPr>
          <p:cNvPr id="4" name="Freeform 4"/>
          <p:cNvSpPr/>
          <p:nvPr/>
        </p:nvSpPr>
        <p:spPr>
          <a:xfrm>
            <a:off x="38100" y="2160272"/>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lt-LT"/>
          </a:p>
        </p:txBody>
      </p:sp>
      <p:sp>
        <p:nvSpPr>
          <p:cNvPr id="5" name="Freeform 5"/>
          <p:cNvSpPr/>
          <p:nvPr/>
        </p:nvSpPr>
        <p:spPr>
          <a:xfrm rot="-10800000">
            <a:off x="18775" y="-190033"/>
            <a:ext cx="2145187" cy="2350305"/>
          </a:xfrm>
          <a:custGeom>
            <a:avLst/>
            <a:gdLst/>
            <a:ahLst/>
            <a:cxnLst/>
            <a:rect l="l" t="t" r="r" b="b"/>
            <a:pathLst>
              <a:path w="2145187" h="2350305">
                <a:moveTo>
                  <a:pt x="0" y="0"/>
                </a:moveTo>
                <a:lnTo>
                  <a:pt x="2145188" y="0"/>
                </a:lnTo>
                <a:lnTo>
                  <a:pt x="2145188" y="2350305"/>
                </a:lnTo>
                <a:lnTo>
                  <a:pt x="0" y="235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lt-LT"/>
          </a:p>
        </p:txBody>
      </p:sp>
      <p:sp>
        <p:nvSpPr>
          <p:cNvPr id="6" name="Freeform 6"/>
          <p:cNvSpPr/>
          <p:nvPr/>
        </p:nvSpPr>
        <p:spPr>
          <a:xfrm rot="-10800000">
            <a:off x="38100" y="3708173"/>
            <a:ext cx="2071904" cy="3687856"/>
          </a:xfrm>
          <a:custGeom>
            <a:avLst/>
            <a:gdLst/>
            <a:ahLst/>
            <a:cxnLst/>
            <a:rect l="l" t="t" r="r" b="b"/>
            <a:pathLst>
              <a:path w="2071904" h="3687856">
                <a:moveTo>
                  <a:pt x="0" y="0"/>
                </a:moveTo>
                <a:lnTo>
                  <a:pt x="2071904" y="0"/>
                </a:lnTo>
                <a:lnTo>
                  <a:pt x="2071904" y="3687856"/>
                </a:lnTo>
                <a:lnTo>
                  <a:pt x="0" y="3687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lt-LT"/>
          </a:p>
        </p:txBody>
      </p:sp>
      <p:sp>
        <p:nvSpPr>
          <p:cNvPr id="7" name="Freeform 7"/>
          <p:cNvSpPr/>
          <p:nvPr/>
        </p:nvSpPr>
        <p:spPr>
          <a:xfrm rot="-10800000">
            <a:off x="2110004" y="33544"/>
            <a:ext cx="2001200" cy="1731947"/>
          </a:xfrm>
          <a:custGeom>
            <a:avLst/>
            <a:gdLst/>
            <a:ahLst/>
            <a:cxnLst/>
            <a:rect l="l" t="t" r="r" b="b"/>
            <a:pathLst>
              <a:path w="2001200" h="1731947">
                <a:moveTo>
                  <a:pt x="0" y="0"/>
                </a:moveTo>
                <a:lnTo>
                  <a:pt x="2001200" y="0"/>
                </a:lnTo>
                <a:lnTo>
                  <a:pt x="2001200" y="1731947"/>
                </a:lnTo>
                <a:lnTo>
                  <a:pt x="0" y="173194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lt-LT"/>
          </a:p>
        </p:txBody>
      </p:sp>
      <p:sp>
        <p:nvSpPr>
          <p:cNvPr id="8" name="Freeform 8"/>
          <p:cNvSpPr/>
          <p:nvPr/>
        </p:nvSpPr>
        <p:spPr>
          <a:xfrm rot="5400000">
            <a:off x="2689351" y="1265191"/>
            <a:ext cx="1000600" cy="2001200"/>
          </a:xfrm>
          <a:custGeom>
            <a:avLst/>
            <a:gdLst/>
            <a:ahLst/>
            <a:cxnLst/>
            <a:rect l="l" t="t" r="r" b="b"/>
            <a:pathLst>
              <a:path w="1000600" h="2001200">
                <a:moveTo>
                  <a:pt x="0" y="0"/>
                </a:moveTo>
                <a:lnTo>
                  <a:pt x="1000599" y="0"/>
                </a:lnTo>
                <a:lnTo>
                  <a:pt x="1000599" y="2001200"/>
                </a:lnTo>
                <a:lnTo>
                  <a:pt x="0" y="20012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lt-LT"/>
          </a:p>
        </p:txBody>
      </p:sp>
      <p:sp>
        <p:nvSpPr>
          <p:cNvPr id="9" name="Freeform 9"/>
          <p:cNvSpPr/>
          <p:nvPr/>
        </p:nvSpPr>
        <p:spPr>
          <a:xfrm rot="5400000">
            <a:off x="2881870" y="7210400"/>
            <a:ext cx="582407" cy="1164814"/>
          </a:xfrm>
          <a:custGeom>
            <a:avLst/>
            <a:gdLst/>
            <a:ahLst/>
            <a:cxnLst/>
            <a:rect l="l" t="t" r="r" b="b"/>
            <a:pathLst>
              <a:path w="582407" h="1164814">
                <a:moveTo>
                  <a:pt x="0" y="0"/>
                </a:moveTo>
                <a:lnTo>
                  <a:pt x="582407" y="0"/>
                </a:lnTo>
                <a:lnTo>
                  <a:pt x="582407" y="1164815"/>
                </a:lnTo>
                <a:lnTo>
                  <a:pt x="0" y="11648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lt-LT"/>
          </a:p>
        </p:txBody>
      </p:sp>
      <p:sp>
        <p:nvSpPr>
          <p:cNvPr id="10" name="TextBox 10"/>
          <p:cNvSpPr txBox="1"/>
          <p:nvPr/>
        </p:nvSpPr>
        <p:spPr>
          <a:xfrm>
            <a:off x="4599825" y="2796110"/>
            <a:ext cx="13621500" cy="4156192"/>
          </a:xfrm>
          <a:prstGeom prst="rect">
            <a:avLst/>
          </a:prstGeom>
        </p:spPr>
        <p:txBody>
          <a:bodyPr lIns="0" tIns="0" rIns="0" bIns="0" rtlCol="0" anchor="t">
            <a:spAutoFit/>
          </a:bodyPr>
          <a:lstStyle/>
          <a:p>
            <a:pPr algn="ctr">
              <a:lnSpc>
                <a:spcPts val="6643"/>
              </a:lnSpc>
            </a:pPr>
            <a:r>
              <a:rPr lang="en-US" sz="4745" spc="4">
                <a:solidFill>
                  <a:srgbClr val="FFFFFF"/>
                </a:solidFill>
                <a:latin typeface="IBM Plex Sans Condensed"/>
              </a:rPr>
              <a:t>Learning objective:</a:t>
            </a:r>
          </a:p>
          <a:p>
            <a:pPr algn="ctr">
              <a:lnSpc>
                <a:spcPts val="6643"/>
              </a:lnSpc>
              <a:spcBef>
                <a:spcPct val="0"/>
              </a:spcBef>
            </a:pPr>
            <a:r>
              <a:rPr lang="en-US" sz="4745" spc="4">
                <a:solidFill>
                  <a:srgbClr val="FFFFFF"/>
                </a:solidFill>
                <a:latin typeface="IBM Plex Sans Condensed"/>
              </a:rPr>
              <a:t>You will develop communication and collaboration skills by analyzing the causes and impacts of climate change, while reflecting on people daily habits and the contributions of human activities.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TextBox 2"/>
          <p:cNvSpPr txBox="1"/>
          <p:nvPr/>
        </p:nvSpPr>
        <p:spPr>
          <a:xfrm>
            <a:off x="392922" y="4460430"/>
            <a:ext cx="5251992" cy="976630"/>
          </a:xfrm>
          <a:prstGeom prst="rect">
            <a:avLst/>
          </a:prstGeom>
        </p:spPr>
        <p:txBody>
          <a:bodyPr lIns="0" tIns="0" rIns="0" bIns="0" rtlCol="0" anchor="t">
            <a:spAutoFit/>
          </a:bodyPr>
          <a:lstStyle/>
          <a:p>
            <a:pPr marL="0" lvl="0" indent="0" algn="ctr">
              <a:lnSpc>
                <a:spcPts val="3919"/>
              </a:lnSpc>
              <a:spcBef>
                <a:spcPct val="0"/>
              </a:spcBef>
            </a:pPr>
            <a:r>
              <a:rPr lang="en-US" sz="2799">
                <a:solidFill>
                  <a:srgbClr val="FFFFFF"/>
                </a:solidFill>
                <a:latin typeface="Open Sans"/>
              </a:rPr>
              <a:t>WHAT DO WE KNOW ABOUT CLIMATE CHANGE?</a:t>
            </a:r>
          </a:p>
        </p:txBody>
      </p:sp>
      <p:sp>
        <p:nvSpPr>
          <p:cNvPr id="3" name="TextBox 3"/>
          <p:cNvSpPr txBox="1"/>
          <p:nvPr/>
        </p:nvSpPr>
        <p:spPr>
          <a:xfrm>
            <a:off x="6430263" y="9210675"/>
            <a:ext cx="3916238" cy="300589"/>
          </a:xfrm>
          <a:prstGeom prst="rect">
            <a:avLst/>
          </a:prstGeom>
        </p:spPr>
        <p:txBody>
          <a:bodyPr lIns="0" tIns="0" rIns="0" bIns="0" rtlCol="0" anchor="t">
            <a:spAutoFit/>
          </a:bodyPr>
          <a:lstStyle/>
          <a:p>
            <a:pPr algn="l">
              <a:lnSpc>
                <a:spcPts val="2332"/>
              </a:lnSpc>
            </a:pPr>
            <a:r>
              <a:rPr lang="en-US" sz="1665" u="sng">
                <a:solidFill>
                  <a:srgbClr val="FFFFFF"/>
                </a:solidFill>
                <a:latin typeface="Arimo"/>
              </a:rPr>
              <a:t>https://shorturl.at/wBZ05</a:t>
            </a:r>
          </a:p>
        </p:txBody>
      </p:sp>
      <p:grpSp>
        <p:nvGrpSpPr>
          <p:cNvPr id="4" name="Group 4"/>
          <p:cNvGrpSpPr/>
          <p:nvPr/>
        </p:nvGrpSpPr>
        <p:grpSpPr>
          <a:xfrm>
            <a:off x="5639395" y="457926"/>
            <a:ext cx="8436376" cy="8436376"/>
            <a:chOff x="0" y="0"/>
            <a:chExt cx="11248501" cy="11248501"/>
          </a:xfrm>
        </p:grpSpPr>
        <p:sp>
          <p:nvSpPr>
            <p:cNvPr id="5" name="Freeform 5"/>
            <p:cNvSpPr/>
            <p:nvPr/>
          </p:nvSpPr>
          <p:spPr>
            <a:xfrm>
              <a:off x="0" y="0"/>
              <a:ext cx="11248501" cy="11248501"/>
            </a:xfrm>
            <a:custGeom>
              <a:avLst/>
              <a:gdLst/>
              <a:ahLst/>
              <a:cxnLst/>
              <a:rect l="l" t="t" r="r" b="b"/>
              <a:pathLst>
                <a:path w="11248501" h="11248501">
                  <a:moveTo>
                    <a:pt x="0" y="0"/>
                  </a:moveTo>
                  <a:lnTo>
                    <a:pt x="11248501" y="0"/>
                  </a:lnTo>
                  <a:lnTo>
                    <a:pt x="11248501" y="11248501"/>
                  </a:lnTo>
                  <a:lnTo>
                    <a:pt x="0" y="112485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lt-LT"/>
            </a:p>
          </p:txBody>
        </p:sp>
      </p:grpSp>
      <p:sp>
        <p:nvSpPr>
          <p:cNvPr id="6" name="Freeform 6"/>
          <p:cNvSpPr/>
          <p:nvPr/>
        </p:nvSpPr>
        <p:spPr>
          <a:xfrm>
            <a:off x="14075771"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lt-LT"/>
          </a:p>
        </p:txBody>
      </p:sp>
      <p:sp>
        <p:nvSpPr>
          <p:cNvPr id="7" name="Freeform 7"/>
          <p:cNvSpPr/>
          <p:nvPr/>
        </p:nvSpPr>
        <p:spPr>
          <a:xfrm>
            <a:off x="16142813" y="6440720"/>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lt-LT"/>
          </a:p>
        </p:txBody>
      </p:sp>
      <p:sp>
        <p:nvSpPr>
          <p:cNvPr id="8" name="Freeform 8"/>
          <p:cNvSpPr/>
          <p:nvPr/>
        </p:nvSpPr>
        <p:spPr>
          <a:xfrm rot="-10800000">
            <a:off x="16142813" y="7883846"/>
            <a:ext cx="2145187" cy="2350305"/>
          </a:xfrm>
          <a:custGeom>
            <a:avLst/>
            <a:gdLst/>
            <a:ahLst/>
            <a:cxnLst/>
            <a:rect l="l" t="t" r="r" b="b"/>
            <a:pathLst>
              <a:path w="2145187" h="2350305">
                <a:moveTo>
                  <a:pt x="0" y="0"/>
                </a:moveTo>
                <a:lnTo>
                  <a:pt x="2145187" y="0"/>
                </a:lnTo>
                <a:lnTo>
                  <a:pt x="2145187" y="2350305"/>
                </a:lnTo>
                <a:lnTo>
                  <a:pt x="0" y="235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lt-LT"/>
          </a:p>
        </p:txBody>
      </p:sp>
      <p:sp>
        <p:nvSpPr>
          <p:cNvPr id="9" name="Freeform 9"/>
          <p:cNvSpPr/>
          <p:nvPr/>
        </p:nvSpPr>
        <p:spPr>
          <a:xfrm>
            <a:off x="16255771" y="2594439"/>
            <a:ext cx="2007059" cy="3846280"/>
          </a:xfrm>
          <a:custGeom>
            <a:avLst/>
            <a:gdLst/>
            <a:ahLst/>
            <a:cxnLst/>
            <a:rect l="l" t="t" r="r" b="b"/>
            <a:pathLst>
              <a:path w="2007059" h="3846280">
                <a:moveTo>
                  <a:pt x="0" y="0"/>
                </a:moveTo>
                <a:lnTo>
                  <a:pt x="2007058" y="0"/>
                </a:lnTo>
                <a:lnTo>
                  <a:pt x="2007058" y="3846281"/>
                </a:lnTo>
                <a:lnTo>
                  <a:pt x="0" y="384628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lt-L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lt-LT"/>
          </a:p>
        </p:txBody>
      </p:sp>
      <p:grpSp>
        <p:nvGrpSpPr>
          <p:cNvPr id="3" name="Group 3"/>
          <p:cNvGrpSpPr/>
          <p:nvPr/>
        </p:nvGrpSpPr>
        <p:grpSpPr>
          <a:xfrm>
            <a:off x="565015" y="2948138"/>
            <a:ext cx="7482605" cy="4751963"/>
            <a:chOff x="0" y="0"/>
            <a:chExt cx="1970727" cy="1251546"/>
          </a:xfrm>
        </p:grpSpPr>
        <p:sp>
          <p:nvSpPr>
            <p:cNvPr id="4" name="Freeform 4"/>
            <p:cNvSpPr/>
            <p:nvPr/>
          </p:nvSpPr>
          <p:spPr>
            <a:xfrm>
              <a:off x="0" y="0"/>
              <a:ext cx="1970727" cy="1251546"/>
            </a:xfrm>
            <a:custGeom>
              <a:avLst/>
              <a:gdLst/>
              <a:ahLst/>
              <a:cxnLst/>
              <a:rect l="l" t="t" r="r" b="b"/>
              <a:pathLst>
                <a:path w="1970727" h="1251546">
                  <a:moveTo>
                    <a:pt x="0" y="0"/>
                  </a:moveTo>
                  <a:lnTo>
                    <a:pt x="1970727" y="0"/>
                  </a:lnTo>
                  <a:lnTo>
                    <a:pt x="1970727" y="1251546"/>
                  </a:lnTo>
                  <a:lnTo>
                    <a:pt x="0" y="1251546"/>
                  </a:lnTo>
                  <a:close/>
                </a:path>
              </a:pathLst>
            </a:custGeom>
            <a:solidFill>
              <a:srgbClr val="0D3A6E">
                <a:alpha val="66667"/>
              </a:srgbClr>
            </a:solidFill>
          </p:spPr>
          <p:txBody>
            <a:bodyPr/>
            <a:lstStyle/>
            <a:p>
              <a:endParaRPr lang="lt-LT"/>
            </a:p>
          </p:txBody>
        </p:sp>
        <p:sp>
          <p:nvSpPr>
            <p:cNvPr id="5" name="TextBox 5"/>
            <p:cNvSpPr txBox="1"/>
            <p:nvPr/>
          </p:nvSpPr>
          <p:spPr>
            <a:xfrm>
              <a:off x="0" y="-47625"/>
              <a:ext cx="1970727" cy="1299171"/>
            </a:xfrm>
            <a:prstGeom prst="rect">
              <a:avLst/>
            </a:prstGeom>
          </p:spPr>
          <p:txBody>
            <a:bodyPr lIns="50800" tIns="50800" rIns="50800" bIns="50800" rtlCol="0" anchor="ctr"/>
            <a:lstStyle/>
            <a:p>
              <a:pPr algn="ctr">
                <a:lnSpc>
                  <a:spcPts val="2863"/>
                </a:lnSpc>
              </a:pPr>
              <a:endParaRPr/>
            </a:p>
          </p:txBody>
        </p:sp>
      </p:grpSp>
      <p:sp>
        <p:nvSpPr>
          <p:cNvPr id="6" name="TextBox 6"/>
          <p:cNvSpPr txBox="1"/>
          <p:nvPr/>
        </p:nvSpPr>
        <p:spPr>
          <a:xfrm>
            <a:off x="589548" y="3118753"/>
            <a:ext cx="7433539" cy="4948555"/>
          </a:xfrm>
          <a:prstGeom prst="rect">
            <a:avLst/>
          </a:prstGeom>
        </p:spPr>
        <p:txBody>
          <a:bodyPr lIns="0" tIns="0" rIns="0" bIns="0" rtlCol="0" anchor="t">
            <a:spAutoFit/>
          </a:bodyPr>
          <a:lstStyle/>
          <a:p>
            <a:pPr marL="0" lvl="0" indent="0" algn="ctr">
              <a:lnSpc>
                <a:spcPts val="3920"/>
              </a:lnSpc>
              <a:spcBef>
                <a:spcPct val="0"/>
              </a:spcBef>
            </a:pPr>
            <a:r>
              <a:rPr lang="en-US" sz="2800" u="none" strike="noStrike">
                <a:solidFill>
                  <a:srgbClr val="7DA03C"/>
                </a:solidFill>
                <a:latin typeface="Archivo Black"/>
              </a:rPr>
              <a:t>Climate change refers to long-term shifts in temperature and typical weather patterns in a place. These shifts can include changes in average temperatures, rainfall, snowfall, wind patterns, and the frequency and intensity of extreme weather events like heat waves, droughts, floods, and storms.</a:t>
            </a:r>
          </a:p>
          <a:p>
            <a:pPr marL="0" lvl="0" indent="0" algn="ctr">
              <a:lnSpc>
                <a:spcPts val="3920"/>
              </a:lnSpc>
              <a:spcBef>
                <a:spcPct val="0"/>
              </a:spcBef>
            </a:pPr>
            <a:endParaRPr lang="en-US" sz="2800" u="none" strike="noStrike">
              <a:solidFill>
                <a:srgbClr val="7DA03C"/>
              </a:solidFill>
              <a:latin typeface="Archivo Black"/>
            </a:endParaRPr>
          </a:p>
        </p:txBody>
      </p:sp>
      <p:sp>
        <p:nvSpPr>
          <p:cNvPr id="7" name="TextBox 7"/>
          <p:cNvSpPr txBox="1"/>
          <p:nvPr/>
        </p:nvSpPr>
        <p:spPr>
          <a:xfrm>
            <a:off x="2591520" y="1820717"/>
            <a:ext cx="7211124" cy="613288"/>
          </a:xfrm>
          <a:prstGeom prst="rect">
            <a:avLst/>
          </a:prstGeom>
        </p:spPr>
        <p:txBody>
          <a:bodyPr lIns="0" tIns="0" rIns="0" bIns="0" rtlCol="0" anchor="t">
            <a:spAutoFit/>
          </a:bodyPr>
          <a:lstStyle/>
          <a:p>
            <a:pPr algn="l">
              <a:lnSpc>
                <a:spcPts val="5046"/>
              </a:lnSpc>
            </a:pPr>
            <a:r>
              <a:rPr lang="en-US" sz="3604">
                <a:solidFill>
                  <a:srgbClr val="7DA03C"/>
                </a:solidFill>
                <a:latin typeface="League Spartan"/>
              </a:rPr>
              <a:t>1 What is Climate Change?</a:t>
            </a:r>
          </a:p>
        </p:txBody>
      </p:sp>
      <p:grpSp>
        <p:nvGrpSpPr>
          <p:cNvPr id="8" name="Group 8"/>
          <p:cNvGrpSpPr/>
          <p:nvPr/>
        </p:nvGrpSpPr>
        <p:grpSpPr>
          <a:xfrm>
            <a:off x="9802644" y="5143500"/>
            <a:ext cx="7482605" cy="4751963"/>
            <a:chOff x="0" y="0"/>
            <a:chExt cx="1970727" cy="1251546"/>
          </a:xfrm>
        </p:grpSpPr>
        <p:sp>
          <p:nvSpPr>
            <p:cNvPr id="9" name="Freeform 9"/>
            <p:cNvSpPr/>
            <p:nvPr/>
          </p:nvSpPr>
          <p:spPr>
            <a:xfrm>
              <a:off x="0" y="0"/>
              <a:ext cx="1970727" cy="1251546"/>
            </a:xfrm>
            <a:custGeom>
              <a:avLst/>
              <a:gdLst/>
              <a:ahLst/>
              <a:cxnLst/>
              <a:rect l="l" t="t" r="r" b="b"/>
              <a:pathLst>
                <a:path w="1970727" h="1251546">
                  <a:moveTo>
                    <a:pt x="0" y="0"/>
                  </a:moveTo>
                  <a:lnTo>
                    <a:pt x="1970727" y="0"/>
                  </a:lnTo>
                  <a:lnTo>
                    <a:pt x="1970727" y="1251546"/>
                  </a:lnTo>
                  <a:lnTo>
                    <a:pt x="0" y="1251546"/>
                  </a:lnTo>
                  <a:close/>
                </a:path>
              </a:pathLst>
            </a:custGeom>
            <a:solidFill>
              <a:srgbClr val="0D3A6E">
                <a:alpha val="66667"/>
              </a:srgbClr>
            </a:solidFill>
          </p:spPr>
          <p:txBody>
            <a:bodyPr/>
            <a:lstStyle/>
            <a:p>
              <a:endParaRPr lang="lt-LT"/>
            </a:p>
          </p:txBody>
        </p:sp>
        <p:sp>
          <p:nvSpPr>
            <p:cNvPr id="10" name="TextBox 10"/>
            <p:cNvSpPr txBox="1"/>
            <p:nvPr/>
          </p:nvSpPr>
          <p:spPr>
            <a:xfrm>
              <a:off x="0" y="-47625"/>
              <a:ext cx="1970727" cy="1299171"/>
            </a:xfrm>
            <a:prstGeom prst="rect">
              <a:avLst/>
            </a:prstGeom>
          </p:spPr>
          <p:txBody>
            <a:bodyPr lIns="50800" tIns="50800" rIns="50800" bIns="50800" rtlCol="0" anchor="ctr"/>
            <a:lstStyle/>
            <a:p>
              <a:pPr algn="ctr">
                <a:lnSpc>
                  <a:spcPts val="2863"/>
                </a:lnSpc>
              </a:pPr>
              <a:endParaRPr/>
            </a:p>
          </p:txBody>
        </p:sp>
      </p:grpSp>
      <p:sp>
        <p:nvSpPr>
          <p:cNvPr id="11" name="TextBox 11"/>
          <p:cNvSpPr txBox="1"/>
          <p:nvPr/>
        </p:nvSpPr>
        <p:spPr>
          <a:xfrm>
            <a:off x="9802644" y="5440136"/>
            <a:ext cx="7482605" cy="4453255"/>
          </a:xfrm>
          <a:prstGeom prst="rect">
            <a:avLst/>
          </a:prstGeom>
        </p:spPr>
        <p:txBody>
          <a:bodyPr lIns="0" tIns="0" rIns="0" bIns="0" rtlCol="0" anchor="t">
            <a:spAutoFit/>
          </a:bodyPr>
          <a:lstStyle/>
          <a:p>
            <a:pPr algn="ctr">
              <a:lnSpc>
                <a:spcPts val="3919"/>
              </a:lnSpc>
              <a:spcBef>
                <a:spcPct val="0"/>
              </a:spcBef>
            </a:pPr>
            <a:r>
              <a:rPr lang="en-US" sz="2799" spc="2">
                <a:solidFill>
                  <a:srgbClr val="7DA03C"/>
                </a:solidFill>
                <a:latin typeface="Archivo Black"/>
              </a:rPr>
              <a:t>Climate has changed in the geological past, and more than once. The Earth has been covered by glaciers, replaced by warming, and what is now land, or part of it, was once the bottom of the sea or even the ocean. This change is still happening today, and scientists say we are living in an interglacial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1C1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632001" y="1230621"/>
            <a:ext cx="104429" cy="18178"/>
            <a:chOff x="0" y="0"/>
            <a:chExt cx="51054" cy="8890"/>
          </a:xfrm>
        </p:grpSpPr>
        <p:sp>
          <p:nvSpPr>
            <p:cNvPr id="3" name="Freeform 3"/>
            <p:cNvSpPr/>
            <p:nvPr/>
          </p:nvSpPr>
          <p:spPr>
            <a:xfrm>
              <a:off x="0" y="0"/>
              <a:ext cx="51054" cy="8890"/>
            </a:xfrm>
            <a:custGeom>
              <a:avLst/>
              <a:gdLst/>
              <a:ahLst/>
              <a:cxnLst/>
              <a:rect l="l" t="t" r="r" b="b"/>
              <a:pathLst>
                <a:path w="51054" h="8890">
                  <a:moveTo>
                    <a:pt x="0" y="0"/>
                  </a:moveTo>
                  <a:lnTo>
                    <a:pt x="51054" y="0"/>
                  </a:lnTo>
                  <a:lnTo>
                    <a:pt x="51054" y="8890"/>
                  </a:lnTo>
                  <a:lnTo>
                    <a:pt x="0" y="8890"/>
                  </a:lnTo>
                  <a:lnTo>
                    <a:pt x="0" y="0"/>
                  </a:lnTo>
                  <a:close/>
                </a:path>
              </a:pathLst>
            </a:custGeom>
            <a:solidFill>
              <a:srgbClr val="CCCCCC"/>
            </a:solidFill>
          </p:spPr>
          <p:txBody>
            <a:bodyPr/>
            <a:lstStyle/>
            <a:p>
              <a:endParaRPr lang="lt-LT"/>
            </a:p>
          </p:txBody>
        </p:sp>
      </p:grpSp>
      <p:grpSp>
        <p:nvGrpSpPr>
          <p:cNvPr id="4" name="Group 4"/>
          <p:cNvGrpSpPr>
            <a:grpSpLocks noChangeAspect="1"/>
          </p:cNvGrpSpPr>
          <p:nvPr/>
        </p:nvGrpSpPr>
        <p:grpSpPr>
          <a:xfrm>
            <a:off x="5440680" y="1191928"/>
            <a:ext cx="75341" cy="75341"/>
            <a:chOff x="0" y="0"/>
            <a:chExt cx="36830" cy="36830"/>
          </a:xfrm>
        </p:grpSpPr>
        <p:sp>
          <p:nvSpPr>
            <p:cNvPr id="5" name="Freeform 5"/>
            <p:cNvSpPr/>
            <p:nvPr/>
          </p:nvSpPr>
          <p:spPr>
            <a:xfrm>
              <a:off x="0" y="0"/>
              <a:ext cx="36830" cy="36830"/>
            </a:xfrm>
            <a:custGeom>
              <a:avLst/>
              <a:gdLst/>
              <a:ahLst/>
              <a:cxnLst/>
              <a:rect l="l" t="t" r="r" b="b"/>
              <a:pathLst>
                <a:path w="36830" h="36830">
                  <a:moveTo>
                    <a:pt x="0" y="18415"/>
                  </a:moveTo>
                  <a:lnTo>
                    <a:pt x="1778" y="8890"/>
                  </a:lnTo>
                  <a:cubicBezTo>
                    <a:pt x="8890" y="1778"/>
                    <a:pt x="13208" y="0"/>
                    <a:pt x="18542" y="0"/>
                  </a:cubicBezTo>
                  <a:lnTo>
                    <a:pt x="27940" y="1778"/>
                  </a:lnTo>
                  <a:cubicBezTo>
                    <a:pt x="35052" y="8890"/>
                    <a:pt x="36830" y="13335"/>
                    <a:pt x="36830" y="18415"/>
                  </a:cubicBezTo>
                  <a:lnTo>
                    <a:pt x="35052" y="27940"/>
                  </a:lnTo>
                  <a:cubicBezTo>
                    <a:pt x="27940" y="35052"/>
                    <a:pt x="23495" y="36830"/>
                    <a:pt x="18415" y="36830"/>
                  </a:cubicBezTo>
                  <a:lnTo>
                    <a:pt x="8890" y="35052"/>
                  </a:lnTo>
                  <a:cubicBezTo>
                    <a:pt x="1778" y="27940"/>
                    <a:pt x="0" y="23622"/>
                    <a:pt x="0" y="18415"/>
                  </a:cubicBezTo>
                  <a:close/>
                </a:path>
              </a:pathLst>
            </a:custGeom>
            <a:solidFill>
              <a:srgbClr val="CCCCCC"/>
            </a:solidFill>
          </p:spPr>
          <p:txBody>
            <a:bodyPr/>
            <a:lstStyle/>
            <a:p>
              <a:endParaRPr lang="lt-LT"/>
            </a:p>
          </p:txBody>
        </p:sp>
      </p:grpSp>
      <p:grpSp>
        <p:nvGrpSpPr>
          <p:cNvPr id="6" name="Group 6"/>
          <p:cNvGrpSpPr>
            <a:grpSpLocks noChangeAspect="1"/>
          </p:cNvGrpSpPr>
          <p:nvPr/>
        </p:nvGrpSpPr>
        <p:grpSpPr>
          <a:xfrm>
            <a:off x="8891618" y="1191928"/>
            <a:ext cx="75341" cy="75341"/>
            <a:chOff x="0" y="0"/>
            <a:chExt cx="36830" cy="36830"/>
          </a:xfrm>
        </p:grpSpPr>
        <p:sp>
          <p:nvSpPr>
            <p:cNvPr id="7" name="Freeform 7"/>
            <p:cNvSpPr/>
            <p:nvPr/>
          </p:nvSpPr>
          <p:spPr>
            <a:xfrm>
              <a:off x="0" y="0"/>
              <a:ext cx="36830" cy="36830"/>
            </a:xfrm>
            <a:custGeom>
              <a:avLst/>
              <a:gdLst/>
              <a:ahLst/>
              <a:cxnLst/>
              <a:rect l="l" t="t" r="r" b="b"/>
              <a:pathLst>
                <a:path w="36830" h="36830">
                  <a:moveTo>
                    <a:pt x="0" y="18415"/>
                  </a:moveTo>
                  <a:lnTo>
                    <a:pt x="1778" y="8890"/>
                  </a:lnTo>
                  <a:cubicBezTo>
                    <a:pt x="8890" y="1778"/>
                    <a:pt x="13208" y="0"/>
                    <a:pt x="18542" y="0"/>
                  </a:cubicBezTo>
                  <a:lnTo>
                    <a:pt x="27940" y="1778"/>
                  </a:lnTo>
                  <a:cubicBezTo>
                    <a:pt x="35052" y="8890"/>
                    <a:pt x="36830" y="13335"/>
                    <a:pt x="36830" y="18415"/>
                  </a:cubicBezTo>
                  <a:lnTo>
                    <a:pt x="35052" y="27940"/>
                  </a:lnTo>
                  <a:cubicBezTo>
                    <a:pt x="27940" y="35052"/>
                    <a:pt x="23495" y="36830"/>
                    <a:pt x="18415" y="36830"/>
                  </a:cubicBezTo>
                  <a:lnTo>
                    <a:pt x="8890" y="35052"/>
                  </a:lnTo>
                  <a:cubicBezTo>
                    <a:pt x="1778" y="27940"/>
                    <a:pt x="0" y="23622"/>
                    <a:pt x="0" y="18415"/>
                  </a:cubicBezTo>
                  <a:close/>
                </a:path>
              </a:pathLst>
            </a:custGeom>
            <a:solidFill>
              <a:srgbClr val="CCCCCC"/>
            </a:solidFill>
          </p:spPr>
          <p:txBody>
            <a:bodyPr/>
            <a:lstStyle/>
            <a:p>
              <a:endParaRPr lang="lt-LT"/>
            </a:p>
          </p:txBody>
        </p:sp>
      </p:grpSp>
      <p:grpSp>
        <p:nvGrpSpPr>
          <p:cNvPr id="8" name="Group 8"/>
          <p:cNvGrpSpPr>
            <a:grpSpLocks noChangeAspect="1"/>
          </p:cNvGrpSpPr>
          <p:nvPr/>
        </p:nvGrpSpPr>
        <p:grpSpPr>
          <a:xfrm>
            <a:off x="2576939" y="1608513"/>
            <a:ext cx="12757692" cy="7253368"/>
            <a:chOff x="0" y="0"/>
            <a:chExt cx="6237097" cy="3546094"/>
          </a:xfrm>
        </p:grpSpPr>
        <p:sp>
          <p:nvSpPr>
            <p:cNvPr id="9" name="Freeform 9"/>
            <p:cNvSpPr/>
            <p:nvPr/>
          </p:nvSpPr>
          <p:spPr>
            <a:xfrm>
              <a:off x="101600" y="68580"/>
              <a:ext cx="6062472" cy="3369564"/>
            </a:xfrm>
            <a:custGeom>
              <a:avLst/>
              <a:gdLst/>
              <a:ahLst/>
              <a:cxnLst/>
              <a:rect l="l" t="t" r="r" b="b"/>
              <a:pathLst>
                <a:path w="6062472" h="3369564">
                  <a:moveTo>
                    <a:pt x="0" y="3369564"/>
                  </a:moveTo>
                  <a:lnTo>
                    <a:pt x="6062472" y="3369564"/>
                  </a:lnTo>
                  <a:lnTo>
                    <a:pt x="6062472" y="0"/>
                  </a:lnTo>
                  <a:lnTo>
                    <a:pt x="0" y="0"/>
                  </a:lnTo>
                  <a:close/>
                </a:path>
              </a:pathLst>
            </a:custGeom>
            <a:solidFill>
              <a:srgbClr val="1B1C1D"/>
            </a:solidFill>
          </p:spPr>
          <p:txBody>
            <a:bodyPr/>
            <a:lstStyle/>
            <a:p>
              <a:endParaRPr lang="lt-LT"/>
            </a:p>
          </p:txBody>
        </p:sp>
        <p:sp>
          <p:nvSpPr>
            <p:cNvPr id="10" name="Freeform 10"/>
            <p:cNvSpPr/>
            <p:nvPr/>
          </p:nvSpPr>
          <p:spPr>
            <a:xfrm>
              <a:off x="92075"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1" name="Freeform 11"/>
            <p:cNvSpPr/>
            <p:nvPr/>
          </p:nvSpPr>
          <p:spPr>
            <a:xfrm>
              <a:off x="606933"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2" name="Freeform 12"/>
            <p:cNvSpPr/>
            <p:nvPr/>
          </p:nvSpPr>
          <p:spPr>
            <a:xfrm>
              <a:off x="1072007"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3" name="Freeform 13"/>
            <p:cNvSpPr/>
            <p:nvPr/>
          </p:nvSpPr>
          <p:spPr>
            <a:xfrm>
              <a:off x="1586992"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4" name="Freeform 14"/>
            <p:cNvSpPr/>
            <p:nvPr/>
          </p:nvSpPr>
          <p:spPr>
            <a:xfrm>
              <a:off x="2085213"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5" name="Freeform 15"/>
            <p:cNvSpPr/>
            <p:nvPr/>
          </p:nvSpPr>
          <p:spPr>
            <a:xfrm>
              <a:off x="2600071"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6" name="Freeform 16"/>
            <p:cNvSpPr/>
            <p:nvPr/>
          </p:nvSpPr>
          <p:spPr>
            <a:xfrm>
              <a:off x="3098419"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7" name="Freeform 17"/>
            <p:cNvSpPr/>
            <p:nvPr/>
          </p:nvSpPr>
          <p:spPr>
            <a:xfrm>
              <a:off x="3613277"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8" name="Freeform 18"/>
            <p:cNvSpPr/>
            <p:nvPr/>
          </p:nvSpPr>
          <p:spPr>
            <a:xfrm>
              <a:off x="4128135"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9" name="Freeform 19"/>
            <p:cNvSpPr/>
            <p:nvPr/>
          </p:nvSpPr>
          <p:spPr>
            <a:xfrm>
              <a:off x="4626483"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20" name="Freeform 20"/>
            <p:cNvSpPr/>
            <p:nvPr/>
          </p:nvSpPr>
          <p:spPr>
            <a:xfrm>
              <a:off x="5141341"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21" name="Freeform 21"/>
            <p:cNvSpPr/>
            <p:nvPr/>
          </p:nvSpPr>
          <p:spPr>
            <a:xfrm>
              <a:off x="5639689"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22" name="Freeform 22"/>
            <p:cNvSpPr/>
            <p:nvPr/>
          </p:nvSpPr>
          <p:spPr>
            <a:xfrm>
              <a:off x="6154547"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23" name="Freeform 23"/>
            <p:cNvSpPr/>
            <p:nvPr/>
          </p:nvSpPr>
          <p:spPr>
            <a:xfrm>
              <a:off x="63500" y="3011805"/>
              <a:ext cx="38100" cy="10160"/>
            </a:xfrm>
            <a:custGeom>
              <a:avLst/>
              <a:gdLst/>
              <a:ahLst/>
              <a:cxnLst/>
              <a:rect l="l" t="t" r="r" b="b"/>
              <a:pathLst>
                <a:path w="38100" h="10160">
                  <a:moveTo>
                    <a:pt x="38100" y="10160"/>
                  </a:moveTo>
                  <a:lnTo>
                    <a:pt x="0" y="10160"/>
                  </a:lnTo>
                  <a:lnTo>
                    <a:pt x="0" y="0"/>
                  </a:lnTo>
                  <a:lnTo>
                    <a:pt x="38100" y="0"/>
                  </a:lnTo>
                  <a:close/>
                </a:path>
              </a:pathLst>
            </a:custGeom>
            <a:solidFill>
              <a:srgbClr val="1B1C1D"/>
            </a:solidFill>
          </p:spPr>
          <p:txBody>
            <a:bodyPr/>
            <a:lstStyle/>
            <a:p>
              <a:endParaRPr lang="lt-LT"/>
            </a:p>
          </p:txBody>
        </p:sp>
        <p:sp>
          <p:nvSpPr>
            <p:cNvPr id="24" name="Freeform 24"/>
            <p:cNvSpPr/>
            <p:nvPr/>
          </p:nvSpPr>
          <p:spPr>
            <a:xfrm>
              <a:off x="63500" y="2309876"/>
              <a:ext cx="38100" cy="10160"/>
            </a:xfrm>
            <a:custGeom>
              <a:avLst/>
              <a:gdLst/>
              <a:ahLst/>
              <a:cxnLst/>
              <a:rect l="l" t="t" r="r" b="b"/>
              <a:pathLst>
                <a:path w="38100" h="10160">
                  <a:moveTo>
                    <a:pt x="38100" y="10160"/>
                  </a:moveTo>
                  <a:lnTo>
                    <a:pt x="0" y="10160"/>
                  </a:lnTo>
                  <a:lnTo>
                    <a:pt x="0" y="0"/>
                  </a:lnTo>
                  <a:lnTo>
                    <a:pt x="38100" y="0"/>
                  </a:lnTo>
                  <a:close/>
                </a:path>
              </a:pathLst>
            </a:custGeom>
            <a:solidFill>
              <a:srgbClr val="1B1C1D"/>
            </a:solidFill>
          </p:spPr>
          <p:txBody>
            <a:bodyPr/>
            <a:lstStyle/>
            <a:p>
              <a:endParaRPr lang="lt-LT"/>
            </a:p>
          </p:txBody>
        </p:sp>
        <p:sp>
          <p:nvSpPr>
            <p:cNvPr id="25" name="Freeform 25"/>
            <p:cNvSpPr/>
            <p:nvPr/>
          </p:nvSpPr>
          <p:spPr>
            <a:xfrm>
              <a:off x="63500" y="1607820"/>
              <a:ext cx="38100" cy="10160"/>
            </a:xfrm>
            <a:custGeom>
              <a:avLst/>
              <a:gdLst/>
              <a:ahLst/>
              <a:cxnLst/>
              <a:rect l="l" t="t" r="r" b="b"/>
              <a:pathLst>
                <a:path w="38100" h="10160">
                  <a:moveTo>
                    <a:pt x="38100" y="10160"/>
                  </a:moveTo>
                  <a:lnTo>
                    <a:pt x="0" y="10160"/>
                  </a:lnTo>
                  <a:lnTo>
                    <a:pt x="0" y="0"/>
                  </a:lnTo>
                  <a:lnTo>
                    <a:pt x="38100" y="0"/>
                  </a:lnTo>
                  <a:close/>
                </a:path>
              </a:pathLst>
            </a:custGeom>
            <a:solidFill>
              <a:srgbClr val="1B1C1D"/>
            </a:solidFill>
          </p:spPr>
          <p:txBody>
            <a:bodyPr/>
            <a:lstStyle/>
            <a:p>
              <a:endParaRPr lang="lt-LT"/>
            </a:p>
          </p:txBody>
        </p:sp>
        <p:sp>
          <p:nvSpPr>
            <p:cNvPr id="26" name="Freeform 26"/>
            <p:cNvSpPr/>
            <p:nvPr/>
          </p:nvSpPr>
          <p:spPr>
            <a:xfrm>
              <a:off x="63500" y="905891"/>
              <a:ext cx="38100" cy="10160"/>
            </a:xfrm>
            <a:custGeom>
              <a:avLst/>
              <a:gdLst/>
              <a:ahLst/>
              <a:cxnLst/>
              <a:rect l="l" t="t" r="r" b="b"/>
              <a:pathLst>
                <a:path w="38100" h="10160">
                  <a:moveTo>
                    <a:pt x="38100" y="10160"/>
                  </a:moveTo>
                  <a:lnTo>
                    <a:pt x="0" y="10160"/>
                  </a:lnTo>
                  <a:lnTo>
                    <a:pt x="0" y="0"/>
                  </a:lnTo>
                  <a:lnTo>
                    <a:pt x="38100" y="0"/>
                  </a:lnTo>
                  <a:close/>
                </a:path>
              </a:pathLst>
            </a:custGeom>
            <a:solidFill>
              <a:srgbClr val="1B1C1D"/>
            </a:solidFill>
          </p:spPr>
          <p:txBody>
            <a:bodyPr/>
            <a:lstStyle/>
            <a:p>
              <a:endParaRPr lang="lt-LT"/>
            </a:p>
          </p:txBody>
        </p:sp>
        <p:sp>
          <p:nvSpPr>
            <p:cNvPr id="27" name="Freeform 27"/>
            <p:cNvSpPr/>
            <p:nvPr/>
          </p:nvSpPr>
          <p:spPr>
            <a:xfrm>
              <a:off x="63500" y="203835"/>
              <a:ext cx="38100" cy="10160"/>
            </a:xfrm>
            <a:custGeom>
              <a:avLst/>
              <a:gdLst/>
              <a:ahLst/>
              <a:cxnLst/>
              <a:rect l="l" t="t" r="r" b="b"/>
              <a:pathLst>
                <a:path w="38100" h="10160">
                  <a:moveTo>
                    <a:pt x="38100" y="10160"/>
                  </a:moveTo>
                  <a:lnTo>
                    <a:pt x="0" y="10160"/>
                  </a:lnTo>
                  <a:lnTo>
                    <a:pt x="0" y="0"/>
                  </a:lnTo>
                  <a:lnTo>
                    <a:pt x="38100" y="0"/>
                  </a:lnTo>
                  <a:close/>
                </a:path>
              </a:pathLst>
            </a:custGeom>
            <a:solidFill>
              <a:srgbClr val="1B1C1D"/>
            </a:solidFill>
          </p:spPr>
          <p:txBody>
            <a:bodyPr/>
            <a:lstStyle/>
            <a:p>
              <a:endParaRPr lang="lt-LT"/>
            </a:p>
          </p:txBody>
        </p:sp>
        <p:sp>
          <p:nvSpPr>
            <p:cNvPr id="28" name="Freeform 28"/>
            <p:cNvSpPr/>
            <p:nvPr/>
          </p:nvSpPr>
          <p:spPr>
            <a:xfrm>
              <a:off x="96520" y="63500"/>
              <a:ext cx="10160" cy="3379724"/>
            </a:xfrm>
            <a:custGeom>
              <a:avLst/>
              <a:gdLst/>
              <a:ahLst/>
              <a:cxnLst/>
              <a:rect l="l" t="t" r="r" b="b"/>
              <a:pathLst>
                <a:path w="10160" h="3379724">
                  <a:moveTo>
                    <a:pt x="0" y="3374644"/>
                  </a:moveTo>
                  <a:lnTo>
                    <a:pt x="0" y="0"/>
                  </a:lnTo>
                  <a:lnTo>
                    <a:pt x="10160" y="0"/>
                  </a:lnTo>
                  <a:lnTo>
                    <a:pt x="10160" y="3379724"/>
                  </a:lnTo>
                  <a:lnTo>
                    <a:pt x="0" y="3379724"/>
                  </a:lnTo>
                  <a:close/>
                </a:path>
              </a:pathLst>
            </a:custGeom>
            <a:solidFill>
              <a:srgbClr val="1B1C1D"/>
            </a:solidFill>
          </p:spPr>
          <p:txBody>
            <a:bodyPr/>
            <a:lstStyle/>
            <a:p>
              <a:endParaRPr lang="lt-LT"/>
            </a:p>
          </p:txBody>
        </p:sp>
        <p:sp>
          <p:nvSpPr>
            <p:cNvPr id="29" name="Freeform 29"/>
            <p:cNvSpPr/>
            <p:nvPr/>
          </p:nvSpPr>
          <p:spPr>
            <a:xfrm>
              <a:off x="6158992" y="63500"/>
              <a:ext cx="10160" cy="3379724"/>
            </a:xfrm>
            <a:custGeom>
              <a:avLst/>
              <a:gdLst/>
              <a:ahLst/>
              <a:cxnLst/>
              <a:rect l="l" t="t" r="r" b="b"/>
              <a:pathLst>
                <a:path w="10160" h="3379724">
                  <a:moveTo>
                    <a:pt x="0" y="3374644"/>
                  </a:moveTo>
                  <a:lnTo>
                    <a:pt x="0" y="0"/>
                  </a:lnTo>
                  <a:lnTo>
                    <a:pt x="10160" y="0"/>
                  </a:lnTo>
                  <a:lnTo>
                    <a:pt x="10160" y="3379724"/>
                  </a:lnTo>
                  <a:lnTo>
                    <a:pt x="0" y="3379724"/>
                  </a:lnTo>
                  <a:close/>
                </a:path>
              </a:pathLst>
            </a:custGeom>
            <a:solidFill>
              <a:srgbClr val="1B1C1D"/>
            </a:solidFill>
          </p:spPr>
          <p:txBody>
            <a:bodyPr/>
            <a:lstStyle/>
            <a:p>
              <a:endParaRPr lang="lt-LT"/>
            </a:p>
          </p:txBody>
        </p:sp>
        <p:sp>
          <p:nvSpPr>
            <p:cNvPr id="30" name="Freeform 30"/>
            <p:cNvSpPr/>
            <p:nvPr/>
          </p:nvSpPr>
          <p:spPr>
            <a:xfrm>
              <a:off x="92075" y="3428619"/>
              <a:ext cx="6081522" cy="19050"/>
            </a:xfrm>
            <a:custGeom>
              <a:avLst/>
              <a:gdLst/>
              <a:ahLst/>
              <a:cxnLst/>
              <a:rect l="l" t="t" r="r" b="b"/>
              <a:pathLst>
                <a:path w="6081522" h="19050">
                  <a:moveTo>
                    <a:pt x="9525" y="0"/>
                  </a:moveTo>
                  <a:lnTo>
                    <a:pt x="6081522" y="0"/>
                  </a:lnTo>
                  <a:lnTo>
                    <a:pt x="6081522" y="19050"/>
                  </a:lnTo>
                  <a:lnTo>
                    <a:pt x="0" y="19050"/>
                  </a:lnTo>
                  <a:lnTo>
                    <a:pt x="0" y="0"/>
                  </a:lnTo>
                  <a:close/>
                </a:path>
              </a:pathLst>
            </a:custGeom>
            <a:solidFill>
              <a:srgbClr val="CCCCCC"/>
            </a:solidFill>
          </p:spPr>
          <p:txBody>
            <a:bodyPr/>
            <a:lstStyle/>
            <a:p>
              <a:endParaRPr lang="lt-LT"/>
            </a:p>
          </p:txBody>
        </p:sp>
      </p:grpSp>
      <p:sp>
        <p:nvSpPr>
          <p:cNvPr id="31" name="Freeform 31"/>
          <p:cNvSpPr/>
          <p:nvPr/>
        </p:nvSpPr>
        <p:spPr>
          <a:xfrm>
            <a:off x="13496044" y="364039"/>
            <a:ext cx="1259378" cy="1246909"/>
          </a:xfrm>
          <a:custGeom>
            <a:avLst/>
            <a:gdLst/>
            <a:ahLst/>
            <a:cxnLst/>
            <a:rect l="l" t="t" r="r" b="b"/>
            <a:pathLst>
              <a:path w="1259378" h="1246909">
                <a:moveTo>
                  <a:pt x="0" y="0"/>
                </a:moveTo>
                <a:lnTo>
                  <a:pt x="1259378" y="0"/>
                </a:lnTo>
                <a:lnTo>
                  <a:pt x="1259378" y="1246909"/>
                </a:lnTo>
                <a:lnTo>
                  <a:pt x="0" y="1246909"/>
                </a:lnTo>
                <a:lnTo>
                  <a:pt x="0" y="0"/>
                </a:lnTo>
                <a:close/>
              </a:path>
            </a:pathLst>
          </a:custGeom>
          <a:blipFill>
            <a:blip r:embed="rId3"/>
            <a:stretch>
              <a:fillRect/>
            </a:stretch>
          </a:blipFill>
        </p:spPr>
        <p:txBody>
          <a:bodyPr/>
          <a:lstStyle/>
          <a:p>
            <a:endParaRPr lang="lt-LT"/>
          </a:p>
        </p:txBody>
      </p:sp>
      <p:sp>
        <p:nvSpPr>
          <p:cNvPr id="32" name="Freeform 32"/>
          <p:cNvSpPr/>
          <p:nvPr/>
        </p:nvSpPr>
        <p:spPr>
          <a:xfrm>
            <a:off x="3804501" y="8846820"/>
            <a:ext cx="10361815" cy="1440180"/>
          </a:xfrm>
          <a:custGeom>
            <a:avLst/>
            <a:gdLst/>
            <a:ahLst/>
            <a:cxnLst/>
            <a:rect l="l" t="t" r="r" b="b"/>
            <a:pathLst>
              <a:path w="10361815" h="1440180">
                <a:moveTo>
                  <a:pt x="0" y="0"/>
                </a:moveTo>
                <a:lnTo>
                  <a:pt x="10361815" y="0"/>
                </a:lnTo>
                <a:lnTo>
                  <a:pt x="10361815" y="1440180"/>
                </a:lnTo>
                <a:lnTo>
                  <a:pt x="0" y="1440180"/>
                </a:lnTo>
                <a:lnTo>
                  <a:pt x="0" y="0"/>
                </a:lnTo>
                <a:close/>
              </a:path>
            </a:pathLst>
          </a:custGeom>
          <a:blipFill>
            <a:blip r:embed="rId4"/>
            <a:stretch>
              <a:fillRect/>
            </a:stretch>
          </a:blipFill>
        </p:spPr>
        <p:txBody>
          <a:bodyPr/>
          <a:lstStyle/>
          <a:p>
            <a:endParaRPr lang="lt-LT"/>
          </a:p>
        </p:txBody>
      </p:sp>
      <p:grpSp>
        <p:nvGrpSpPr>
          <p:cNvPr id="33" name="Group 33"/>
          <p:cNvGrpSpPr>
            <a:grpSpLocks noChangeAspect="1"/>
          </p:cNvGrpSpPr>
          <p:nvPr/>
        </p:nvGrpSpPr>
        <p:grpSpPr>
          <a:xfrm>
            <a:off x="2784764" y="2016486"/>
            <a:ext cx="12400511" cy="38966"/>
            <a:chOff x="0" y="0"/>
            <a:chExt cx="6062472" cy="19050"/>
          </a:xfrm>
        </p:grpSpPr>
        <p:sp>
          <p:nvSpPr>
            <p:cNvPr id="34" name="Freeform 34"/>
            <p:cNvSpPr/>
            <p:nvPr/>
          </p:nvSpPr>
          <p:spPr>
            <a:xfrm>
              <a:off x="0" y="0"/>
              <a:ext cx="6062472" cy="19050"/>
            </a:xfrm>
            <a:custGeom>
              <a:avLst/>
              <a:gdLst/>
              <a:ahLst/>
              <a:cxnLst/>
              <a:rect l="l" t="t" r="r" b="b"/>
              <a:pathLst>
                <a:path w="6062472" h="19050">
                  <a:moveTo>
                    <a:pt x="0" y="0"/>
                  </a:moveTo>
                  <a:lnTo>
                    <a:pt x="0" y="19050"/>
                  </a:lnTo>
                  <a:lnTo>
                    <a:pt x="70485" y="19050"/>
                  </a:lnTo>
                  <a:lnTo>
                    <a:pt x="70485" y="0"/>
                  </a:lnTo>
                  <a:close/>
                  <a:moveTo>
                    <a:pt x="100965" y="0"/>
                  </a:moveTo>
                  <a:lnTo>
                    <a:pt x="100965" y="19050"/>
                  </a:lnTo>
                  <a:lnTo>
                    <a:pt x="171450" y="19050"/>
                  </a:lnTo>
                  <a:lnTo>
                    <a:pt x="171450" y="0"/>
                  </a:lnTo>
                  <a:close/>
                  <a:moveTo>
                    <a:pt x="201930" y="0"/>
                  </a:moveTo>
                  <a:lnTo>
                    <a:pt x="201930" y="19050"/>
                  </a:lnTo>
                  <a:lnTo>
                    <a:pt x="272415" y="19050"/>
                  </a:lnTo>
                  <a:lnTo>
                    <a:pt x="272415" y="0"/>
                  </a:lnTo>
                  <a:close/>
                  <a:moveTo>
                    <a:pt x="302895" y="0"/>
                  </a:moveTo>
                  <a:lnTo>
                    <a:pt x="302895" y="19050"/>
                  </a:lnTo>
                  <a:lnTo>
                    <a:pt x="373380" y="19050"/>
                  </a:lnTo>
                  <a:lnTo>
                    <a:pt x="373380" y="0"/>
                  </a:lnTo>
                  <a:close/>
                  <a:moveTo>
                    <a:pt x="403860" y="0"/>
                  </a:moveTo>
                  <a:lnTo>
                    <a:pt x="403860" y="19050"/>
                  </a:lnTo>
                  <a:lnTo>
                    <a:pt x="474345" y="19050"/>
                  </a:lnTo>
                  <a:lnTo>
                    <a:pt x="474345" y="0"/>
                  </a:lnTo>
                  <a:close/>
                  <a:moveTo>
                    <a:pt x="504825" y="0"/>
                  </a:moveTo>
                  <a:lnTo>
                    <a:pt x="504825" y="19050"/>
                  </a:lnTo>
                  <a:lnTo>
                    <a:pt x="575310" y="19050"/>
                  </a:lnTo>
                  <a:lnTo>
                    <a:pt x="575310" y="0"/>
                  </a:lnTo>
                  <a:close/>
                  <a:moveTo>
                    <a:pt x="605790" y="0"/>
                  </a:moveTo>
                  <a:lnTo>
                    <a:pt x="605790" y="19050"/>
                  </a:lnTo>
                  <a:lnTo>
                    <a:pt x="676275" y="19050"/>
                  </a:lnTo>
                  <a:lnTo>
                    <a:pt x="676275" y="0"/>
                  </a:lnTo>
                  <a:close/>
                  <a:moveTo>
                    <a:pt x="706755" y="0"/>
                  </a:moveTo>
                  <a:lnTo>
                    <a:pt x="706755" y="19050"/>
                  </a:lnTo>
                  <a:lnTo>
                    <a:pt x="777240" y="19050"/>
                  </a:lnTo>
                  <a:lnTo>
                    <a:pt x="777240" y="0"/>
                  </a:lnTo>
                  <a:close/>
                  <a:moveTo>
                    <a:pt x="807720" y="0"/>
                  </a:moveTo>
                  <a:lnTo>
                    <a:pt x="807720" y="19050"/>
                  </a:lnTo>
                  <a:lnTo>
                    <a:pt x="878205" y="19050"/>
                  </a:lnTo>
                  <a:lnTo>
                    <a:pt x="878205" y="0"/>
                  </a:lnTo>
                  <a:close/>
                  <a:moveTo>
                    <a:pt x="908685" y="0"/>
                  </a:moveTo>
                  <a:lnTo>
                    <a:pt x="908685" y="19050"/>
                  </a:lnTo>
                  <a:lnTo>
                    <a:pt x="979170" y="19050"/>
                  </a:lnTo>
                  <a:lnTo>
                    <a:pt x="979170" y="0"/>
                  </a:lnTo>
                  <a:close/>
                  <a:moveTo>
                    <a:pt x="1009650" y="0"/>
                  </a:moveTo>
                  <a:lnTo>
                    <a:pt x="1009650" y="19050"/>
                  </a:lnTo>
                  <a:lnTo>
                    <a:pt x="1080135" y="19050"/>
                  </a:lnTo>
                  <a:lnTo>
                    <a:pt x="1080135" y="0"/>
                  </a:lnTo>
                  <a:close/>
                  <a:moveTo>
                    <a:pt x="1110615" y="0"/>
                  </a:moveTo>
                  <a:lnTo>
                    <a:pt x="1110615" y="19050"/>
                  </a:lnTo>
                  <a:lnTo>
                    <a:pt x="1181100" y="19050"/>
                  </a:lnTo>
                  <a:lnTo>
                    <a:pt x="1181100" y="0"/>
                  </a:lnTo>
                  <a:close/>
                  <a:moveTo>
                    <a:pt x="1211580" y="0"/>
                  </a:moveTo>
                  <a:lnTo>
                    <a:pt x="1211580" y="19050"/>
                  </a:lnTo>
                  <a:lnTo>
                    <a:pt x="1282065" y="19050"/>
                  </a:lnTo>
                  <a:lnTo>
                    <a:pt x="1282065" y="0"/>
                  </a:lnTo>
                  <a:close/>
                  <a:moveTo>
                    <a:pt x="1312545" y="0"/>
                  </a:moveTo>
                  <a:lnTo>
                    <a:pt x="1312545" y="19050"/>
                  </a:lnTo>
                  <a:lnTo>
                    <a:pt x="1383030" y="19050"/>
                  </a:lnTo>
                  <a:lnTo>
                    <a:pt x="1383030" y="0"/>
                  </a:lnTo>
                  <a:close/>
                  <a:moveTo>
                    <a:pt x="1413510" y="0"/>
                  </a:moveTo>
                  <a:lnTo>
                    <a:pt x="1413510" y="19050"/>
                  </a:lnTo>
                  <a:lnTo>
                    <a:pt x="1483995" y="19050"/>
                  </a:lnTo>
                  <a:lnTo>
                    <a:pt x="1483995" y="0"/>
                  </a:lnTo>
                  <a:close/>
                  <a:moveTo>
                    <a:pt x="1514475" y="0"/>
                  </a:moveTo>
                  <a:lnTo>
                    <a:pt x="1514475" y="19050"/>
                  </a:lnTo>
                  <a:lnTo>
                    <a:pt x="1584960" y="19050"/>
                  </a:lnTo>
                  <a:lnTo>
                    <a:pt x="1584960" y="0"/>
                  </a:lnTo>
                  <a:close/>
                  <a:moveTo>
                    <a:pt x="1615440" y="0"/>
                  </a:moveTo>
                  <a:lnTo>
                    <a:pt x="1615440" y="19050"/>
                  </a:lnTo>
                  <a:lnTo>
                    <a:pt x="1685925" y="19050"/>
                  </a:lnTo>
                  <a:lnTo>
                    <a:pt x="1685925" y="0"/>
                  </a:lnTo>
                  <a:close/>
                  <a:moveTo>
                    <a:pt x="1716405" y="0"/>
                  </a:moveTo>
                  <a:lnTo>
                    <a:pt x="1716405" y="19050"/>
                  </a:lnTo>
                  <a:lnTo>
                    <a:pt x="1786890" y="19050"/>
                  </a:lnTo>
                  <a:lnTo>
                    <a:pt x="1786890" y="0"/>
                  </a:lnTo>
                  <a:close/>
                  <a:moveTo>
                    <a:pt x="1817370" y="0"/>
                  </a:moveTo>
                  <a:lnTo>
                    <a:pt x="1817370" y="19050"/>
                  </a:lnTo>
                  <a:lnTo>
                    <a:pt x="1887855" y="19050"/>
                  </a:lnTo>
                  <a:lnTo>
                    <a:pt x="1887855" y="0"/>
                  </a:lnTo>
                  <a:close/>
                  <a:moveTo>
                    <a:pt x="1918335" y="0"/>
                  </a:moveTo>
                  <a:lnTo>
                    <a:pt x="1918335" y="19050"/>
                  </a:lnTo>
                  <a:lnTo>
                    <a:pt x="1988820" y="19050"/>
                  </a:lnTo>
                  <a:lnTo>
                    <a:pt x="1988820" y="0"/>
                  </a:lnTo>
                  <a:close/>
                  <a:moveTo>
                    <a:pt x="2019300" y="0"/>
                  </a:moveTo>
                  <a:lnTo>
                    <a:pt x="2019300" y="19050"/>
                  </a:lnTo>
                  <a:lnTo>
                    <a:pt x="2089785" y="19050"/>
                  </a:lnTo>
                  <a:lnTo>
                    <a:pt x="2089785" y="0"/>
                  </a:lnTo>
                  <a:close/>
                  <a:moveTo>
                    <a:pt x="2120265" y="0"/>
                  </a:moveTo>
                  <a:lnTo>
                    <a:pt x="2120265" y="19050"/>
                  </a:lnTo>
                  <a:lnTo>
                    <a:pt x="2190750" y="19050"/>
                  </a:lnTo>
                  <a:lnTo>
                    <a:pt x="2190750" y="0"/>
                  </a:lnTo>
                  <a:close/>
                  <a:moveTo>
                    <a:pt x="2221230" y="0"/>
                  </a:moveTo>
                  <a:lnTo>
                    <a:pt x="2221230" y="19050"/>
                  </a:lnTo>
                  <a:lnTo>
                    <a:pt x="2291715" y="19050"/>
                  </a:lnTo>
                  <a:lnTo>
                    <a:pt x="2291715" y="0"/>
                  </a:lnTo>
                  <a:close/>
                  <a:moveTo>
                    <a:pt x="2322195" y="0"/>
                  </a:moveTo>
                  <a:lnTo>
                    <a:pt x="2322195" y="19050"/>
                  </a:lnTo>
                  <a:lnTo>
                    <a:pt x="2392680" y="19050"/>
                  </a:lnTo>
                  <a:lnTo>
                    <a:pt x="2392680" y="0"/>
                  </a:lnTo>
                  <a:close/>
                  <a:moveTo>
                    <a:pt x="2423160" y="0"/>
                  </a:moveTo>
                  <a:lnTo>
                    <a:pt x="2423160" y="19050"/>
                  </a:lnTo>
                  <a:lnTo>
                    <a:pt x="2493645" y="19050"/>
                  </a:lnTo>
                  <a:lnTo>
                    <a:pt x="2493645" y="0"/>
                  </a:lnTo>
                  <a:close/>
                  <a:moveTo>
                    <a:pt x="2524125" y="0"/>
                  </a:moveTo>
                  <a:lnTo>
                    <a:pt x="2524125" y="19050"/>
                  </a:lnTo>
                  <a:lnTo>
                    <a:pt x="2594610" y="19050"/>
                  </a:lnTo>
                  <a:lnTo>
                    <a:pt x="2594610" y="0"/>
                  </a:lnTo>
                  <a:close/>
                  <a:moveTo>
                    <a:pt x="2625090" y="0"/>
                  </a:moveTo>
                  <a:lnTo>
                    <a:pt x="2625090" y="19050"/>
                  </a:lnTo>
                  <a:lnTo>
                    <a:pt x="2695575" y="19050"/>
                  </a:lnTo>
                  <a:lnTo>
                    <a:pt x="2695575" y="0"/>
                  </a:lnTo>
                  <a:close/>
                  <a:moveTo>
                    <a:pt x="2726055" y="0"/>
                  </a:moveTo>
                  <a:lnTo>
                    <a:pt x="2726055" y="19050"/>
                  </a:lnTo>
                  <a:lnTo>
                    <a:pt x="2796540" y="19050"/>
                  </a:lnTo>
                  <a:lnTo>
                    <a:pt x="2796540" y="0"/>
                  </a:lnTo>
                  <a:close/>
                  <a:moveTo>
                    <a:pt x="2827020" y="0"/>
                  </a:moveTo>
                  <a:lnTo>
                    <a:pt x="2827020" y="19050"/>
                  </a:lnTo>
                  <a:lnTo>
                    <a:pt x="2897505" y="19050"/>
                  </a:lnTo>
                  <a:lnTo>
                    <a:pt x="2897505" y="0"/>
                  </a:lnTo>
                  <a:close/>
                  <a:moveTo>
                    <a:pt x="2927985" y="0"/>
                  </a:moveTo>
                  <a:lnTo>
                    <a:pt x="2927985" y="19050"/>
                  </a:lnTo>
                  <a:lnTo>
                    <a:pt x="2998470" y="19050"/>
                  </a:lnTo>
                  <a:lnTo>
                    <a:pt x="2998470" y="0"/>
                  </a:lnTo>
                  <a:close/>
                  <a:moveTo>
                    <a:pt x="3028950" y="0"/>
                  </a:moveTo>
                  <a:lnTo>
                    <a:pt x="3028950" y="19050"/>
                  </a:lnTo>
                  <a:lnTo>
                    <a:pt x="3099435" y="19050"/>
                  </a:lnTo>
                  <a:lnTo>
                    <a:pt x="3099435" y="0"/>
                  </a:lnTo>
                  <a:close/>
                  <a:moveTo>
                    <a:pt x="3129915" y="0"/>
                  </a:moveTo>
                  <a:lnTo>
                    <a:pt x="3129915" y="19050"/>
                  </a:lnTo>
                  <a:lnTo>
                    <a:pt x="3200400" y="19050"/>
                  </a:lnTo>
                  <a:lnTo>
                    <a:pt x="3200400" y="0"/>
                  </a:lnTo>
                  <a:close/>
                  <a:moveTo>
                    <a:pt x="3230880" y="0"/>
                  </a:moveTo>
                  <a:lnTo>
                    <a:pt x="3230880" y="19050"/>
                  </a:lnTo>
                  <a:lnTo>
                    <a:pt x="3301364" y="19050"/>
                  </a:lnTo>
                  <a:lnTo>
                    <a:pt x="3301364" y="0"/>
                  </a:lnTo>
                  <a:close/>
                  <a:moveTo>
                    <a:pt x="3331845" y="0"/>
                  </a:moveTo>
                  <a:lnTo>
                    <a:pt x="3331845" y="19050"/>
                  </a:lnTo>
                  <a:lnTo>
                    <a:pt x="3402330" y="19050"/>
                  </a:lnTo>
                  <a:lnTo>
                    <a:pt x="3402330" y="0"/>
                  </a:lnTo>
                  <a:close/>
                  <a:moveTo>
                    <a:pt x="3432810" y="0"/>
                  </a:moveTo>
                  <a:lnTo>
                    <a:pt x="3432810" y="19050"/>
                  </a:lnTo>
                  <a:lnTo>
                    <a:pt x="3503295" y="19050"/>
                  </a:lnTo>
                  <a:lnTo>
                    <a:pt x="3503295" y="0"/>
                  </a:lnTo>
                  <a:close/>
                  <a:moveTo>
                    <a:pt x="3533775" y="0"/>
                  </a:moveTo>
                  <a:lnTo>
                    <a:pt x="3533775" y="19050"/>
                  </a:lnTo>
                  <a:lnTo>
                    <a:pt x="3604260" y="19050"/>
                  </a:lnTo>
                  <a:lnTo>
                    <a:pt x="3604260" y="0"/>
                  </a:lnTo>
                  <a:close/>
                  <a:moveTo>
                    <a:pt x="3634740" y="0"/>
                  </a:moveTo>
                  <a:lnTo>
                    <a:pt x="3634740" y="19050"/>
                  </a:lnTo>
                  <a:lnTo>
                    <a:pt x="3705225" y="19050"/>
                  </a:lnTo>
                  <a:lnTo>
                    <a:pt x="3705225" y="0"/>
                  </a:lnTo>
                  <a:close/>
                  <a:moveTo>
                    <a:pt x="3735705" y="0"/>
                  </a:moveTo>
                  <a:lnTo>
                    <a:pt x="3735705" y="19050"/>
                  </a:lnTo>
                  <a:lnTo>
                    <a:pt x="3806190" y="19050"/>
                  </a:lnTo>
                  <a:lnTo>
                    <a:pt x="3806190" y="0"/>
                  </a:lnTo>
                  <a:close/>
                  <a:moveTo>
                    <a:pt x="3836670" y="0"/>
                  </a:moveTo>
                  <a:lnTo>
                    <a:pt x="3836670" y="19050"/>
                  </a:lnTo>
                  <a:lnTo>
                    <a:pt x="3907155" y="19050"/>
                  </a:lnTo>
                  <a:lnTo>
                    <a:pt x="3907155" y="0"/>
                  </a:lnTo>
                  <a:close/>
                  <a:moveTo>
                    <a:pt x="3937636" y="0"/>
                  </a:moveTo>
                  <a:lnTo>
                    <a:pt x="3937636" y="19050"/>
                  </a:lnTo>
                  <a:lnTo>
                    <a:pt x="4008120" y="19050"/>
                  </a:lnTo>
                  <a:lnTo>
                    <a:pt x="4008120" y="0"/>
                  </a:lnTo>
                  <a:close/>
                  <a:moveTo>
                    <a:pt x="4038600" y="0"/>
                  </a:moveTo>
                  <a:lnTo>
                    <a:pt x="4038600" y="19050"/>
                  </a:lnTo>
                  <a:lnTo>
                    <a:pt x="4109085" y="19050"/>
                  </a:lnTo>
                  <a:lnTo>
                    <a:pt x="4109085" y="0"/>
                  </a:lnTo>
                  <a:close/>
                  <a:moveTo>
                    <a:pt x="4139565" y="0"/>
                  </a:moveTo>
                  <a:lnTo>
                    <a:pt x="4139565" y="19050"/>
                  </a:lnTo>
                  <a:lnTo>
                    <a:pt x="4210050" y="19050"/>
                  </a:lnTo>
                  <a:lnTo>
                    <a:pt x="4210050" y="0"/>
                  </a:lnTo>
                  <a:close/>
                  <a:moveTo>
                    <a:pt x="4240530" y="0"/>
                  </a:moveTo>
                  <a:lnTo>
                    <a:pt x="4240530" y="19050"/>
                  </a:lnTo>
                  <a:lnTo>
                    <a:pt x="4311015" y="19050"/>
                  </a:lnTo>
                  <a:lnTo>
                    <a:pt x="4311015" y="0"/>
                  </a:lnTo>
                  <a:close/>
                  <a:moveTo>
                    <a:pt x="4341495" y="0"/>
                  </a:moveTo>
                  <a:lnTo>
                    <a:pt x="4341495" y="19050"/>
                  </a:lnTo>
                  <a:lnTo>
                    <a:pt x="4411980" y="19050"/>
                  </a:lnTo>
                  <a:lnTo>
                    <a:pt x="4411980" y="0"/>
                  </a:lnTo>
                  <a:close/>
                  <a:moveTo>
                    <a:pt x="4442461" y="0"/>
                  </a:moveTo>
                  <a:lnTo>
                    <a:pt x="4442461" y="19050"/>
                  </a:lnTo>
                  <a:lnTo>
                    <a:pt x="4512945" y="19050"/>
                  </a:lnTo>
                  <a:lnTo>
                    <a:pt x="4512945" y="0"/>
                  </a:lnTo>
                  <a:close/>
                  <a:moveTo>
                    <a:pt x="4543426" y="0"/>
                  </a:moveTo>
                  <a:lnTo>
                    <a:pt x="4543426" y="19050"/>
                  </a:lnTo>
                  <a:lnTo>
                    <a:pt x="4613911" y="19050"/>
                  </a:lnTo>
                  <a:lnTo>
                    <a:pt x="4613911" y="0"/>
                  </a:lnTo>
                  <a:close/>
                  <a:moveTo>
                    <a:pt x="4644391" y="0"/>
                  </a:moveTo>
                  <a:lnTo>
                    <a:pt x="4644391" y="19050"/>
                  </a:lnTo>
                  <a:lnTo>
                    <a:pt x="4714876" y="19050"/>
                  </a:lnTo>
                  <a:lnTo>
                    <a:pt x="4714876" y="0"/>
                  </a:lnTo>
                  <a:close/>
                  <a:moveTo>
                    <a:pt x="4745356" y="0"/>
                  </a:moveTo>
                  <a:lnTo>
                    <a:pt x="4745356" y="19050"/>
                  </a:lnTo>
                  <a:lnTo>
                    <a:pt x="4815841" y="19050"/>
                  </a:lnTo>
                  <a:lnTo>
                    <a:pt x="4815841" y="0"/>
                  </a:lnTo>
                  <a:close/>
                  <a:moveTo>
                    <a:pt x="4846321" y="0"/>
                  </a:moveTo>
                  <a:lnTo>
                    <a:pt x="4846321" y="19050"/>
                  </a:lnTo>
                  <a:lnTo>
                    <a:pt x="4916806" y="19050"/>
                  </a:lnTo>
                  <a:lnTo>
                    <a:pt x="4916806" y="0"/>
                  </a:lnTo>
                  <a:close/>
                  <a:moveTo>
                    <a:pt x="4947286" y="0"/>
                  </a:moveTo>
                  <a:lnTo>
                    <a:pt x="4947286" y="19050"/>
                  </a:lnTo>
                  <a:lnTo>
                    <a:pt x="5017771" y="19050"/>
                  </a:lnTo>
                  <a:lnTo>
                    <a:pt x="5017771" y="0"/>
                  </a:lnTo>
                  <a:close/>
                  <a:moveTo>
                    <a:pt x="5048252" y="0"/>
                  </a:moveTo>
                  <a:lnTo>
                    <a:pt x="5048252" y="19050"/>
                  </a:lnTo>
                  <a:lnTo>
                    <a:pt x="5118736" y="19050"/>
                  </a:lnTo>
                  <a:lnTo>
                    <a:pt x="5118736" y="0"/>
                  </a:lnTo>
                  <a:close/>
                  <a:moveTo>
                    <a:pt x="5149217" y="0"/>
                  </a:moveTo>
                  <a:lnTo>
                    <a:pt x="5149217" y="19050"/>
                  </a:lnTo>
                  <a:lnTo>
                    <a:pt x="5219700" y="19050"/>
                  </a:lnTo>
                  <a:lnTo>
                    <a:pt x="5219700" y="0"/>
                  </a:lnTo>
                  <a:close/>
                  <a:moveTo>
                    <a:pt x="5250182" y="0"/>
                  </a:moveTo>
                  <a:lnTo>
                    <a:pt x="5250182" y="19050"/>
                  </a:lnTo>
                  <a:lnTo>
                    <a:pt x="5320667" y="19050"/>
                  </a:lnTo>
                  <a:lnTo>
                    <a:pt x="5320667" y="0"/>
                  </a:lnTo>
                  <a:close/>
                  <a:moveTo>
                    <a:pt x="5351147" y="0"/>
                  </a:moveTo>
                  <a:lnTo>
                    <a:pt x="5351147" y="19050"/>
                  </a:lnTo>
                  <a:lnTo>
                    <a:pt x="5421632" y="19050"/>
                  </a:lnTo>
                  <a:lnTo>
                    <a:pt x="5421632" y="0"/>
                  </a:lnTo>
                  <a:close/>
                  <a:moveTo>
                    <a:pt x="5452112" y="0"/>
                  </a:moveTo>
                  <a:lnTo>
                    <a:pt x="5452112" y="19050"/>
                  </a:lnTo>
                  <a:lnTo>
                    <a:pt x="5522597" y="19050"/>
                  </a:lnTo>
                  <a:lnTo>
                    <a:pt x="5522597" y="0"/>
                  </a:lnTo>
                  <a:close/>
                  <a:moveTo>
                    <a:pt x="5553077" y="0"/>
                  </a:moveTo>
                  <a:lnTo>
                    <a:pt x="5553077" y="19050"/>
                  </a:lnTo>
                  <a:lnTo>
                    <a:pt x="5623562" y="19050"/>
                  </a:lnTo>
                  <a:lnTo>
                    <a:pt x="5623562" y="0"/>
                  </a:lnTo>
                  <a:close/>
                  <a:moveTo>
                    <a:pt x="5654042" y="0"/>
                  </a:moveTo>
                  <a:lnTo>
                    <a:pt x="5654042" y="19050"/>
                  </a:lnTo>
                  <a:lnTo>
                    <a:pt x="5724527" y="19050"/>
                  </a:lnTo>
                  <a:lnTo>
                    <a:pt x="5724527" y="0"/>
                  </a:lnTo>
                  <a:close/>
                  <a:moveTo>
                    <a:pt x="5755008" y="0"/>
                  </a:moveTo>
                  <a:lnTo>
                    <a:pt x="5755008" y="19050"/>
                  </a:lnTo>
                  <a:lnTo>
                    <a:pt x="5825492" y="19050"/>
                  </a:lnTo>
                  <a:lnTo>
                    <a:pt x="5825492" y="0"/>
                  </a:lnTo>
                  <a:close/>
                  <a:moveTo>
                    <a:pt x="5855973" y="0"/>
                  </a:moveTo>
                  <a:lnTo>
                    <a:pt x="5855973" y="19050"/>
                  </a:lnTo>
                  <a:lnTo>
                    <a:pt x="5926458" y="19050"/>
                  </a:lnTo>
                  <a:lnTo>
                    <a:pt x="5926458" y="0"/>
                  </a:lnTo>
                  <a:close/>
                  <a:moveTo>
                    <a:pt x="5956938" y="0"/>
                  </a:moveTo>
                  <a:lnTo>
                    <a:pt x="5956938" y="19050"/>
                  </a:lnTo>
                  <a:lnTo>
                    <a:pt x="6027423" y="19050"/>
                  </a:lnTo>
                  <a:lnTo>
                    <a:pt x="6027423" y="0"/>
                  </a:lnTo>
                  <a:close/>
                  <a:moveTo>
                    <a:pt x="6057900" y="0"/>
                  </a:moveTo>
                  <a:lnTo>
                    <a:pt x="6057900" y="19050"/>
                  </a:lnTo>
                  <a:lnTo>
                    <a:pt x="6062472" y="19050"/>
                  </a:lnTo>
                  <a:lnTo>
                    <a:pt x="6062472" y="0"/>
                  </a:lnTo>
                  <a:close/>
                </a:path>
              </a:pathLst>
            </a:custGeom>
            <a:solidFill>
              <a:srgbClr val="FFFFFF">
                <a:alpha val="40000"/>
              </a:srgbClr>
            </a:solidFill>
          </p:spPr>
          <p:txBody>
            <a:bodyPr/>
            <a:lstStyle/>
            <a:p>
              <a:endParaRPr lang="lt-LT"/>
            </a:p>
          </p:txBody>
        </p:sp>
      </p:grpSp>
      <p:sp>
        <p:nvSpPr>
          <p:cNvPr id="35" name="Freeform 35"/>
          <p:cNvSpPr/>
          <p:nvPr/>
        </p:nvSpPr>
        <p:spPr>
          <a:xfrm rot="-60000">
            <a:off x="2348355" y="2598955"/>
            <a:ext cx="14122239" cy="6028903"/>
          </a:xfrm>
          <a:custGeom>
            <a:avLst/>
            <a:gdLst/>
            <a:ahLst/>
            <a:cxnLst/>
            <a:rect l="l" t="t" r="r" b="b"/>
            <a:pathLst>
              <a:path w="14122239" h="6028903">
                <a:moveTo>
                  <a:pt x="0" y="0"/>
                </a:moveTo>
                <a:lnTo>
                  <a:pt x="14122239" y="0"/>
                </a:lnTo>
                <a:lnTo>
                  <a:pt x="14122239" y="6028903"/>
                </a:lnTo>
                <a:lnTo>
                  <a:pt x="0" y="60289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lt-LT"/>
          </a:p>
        </p:txBody>
      </p:sp>
      <p:sp>
        <p:nvSpPr>
          <p:cNvPr id="36" name="TextBox 36"/>
          <p:cNvSpPr txBox="1"/>
          <p:nvPr/>
        </p:nvSpPr>
        <p:spPr>
          <a:xfrm>
            <a:off x="2278616" y="3276810"/>
            <a:ext cx="337191"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1.5</a:t>
            </a:r>
          </a:p>
        </p:txBody>
      </p:sp>
      <p:sp>
        <p:nvSpPr>
          <p:cNvPr id="37" name="TextBox 37"/>
          <p:cNvSpPr txBox="1"/>
          <p:nvPr/>
        </p:nvSpPr>
        <p:spPr>
          <a:xfrm>
            <a:off x="2278616" y="4712704"/>
            <a:ext cx="337191"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1.0</a:t>
            </a:r>
          </a:p>
        </p:txBody>
      </p:sp>
      <p:sp>
        <p:nvSpPr>
          <p:cNvPr id="38" name="TextBox 38"/>
          <p:cNvSpPr txBox="1"/>
          <p:nvPr/>
        </p:nvSpPr>
        <p:spPr>
          <a:xfrm>
            <a:off x="2278616" y="6148597"/>
            <a:ext cx="337191"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0.5</a:t>
            </a:r>
          </a:p>
        </p:txBody>
      </p:sp>
      <p:sp>
        <p:nvSpPr>
          <p:cNvPr id="39" name="TextBox 39"/>
          <p:cNvSpPr txBox="1"/>
          <p:nvPr/>
        </p:nvSpPr>
        <p:spPr>
          <a:xfrm>
            <a:off x="2278616" y="7584491"/>
            <a:ext cx="337191"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0.0</a:t>
            </a:r>
          </a:p>
        </p:txBody>
      </p:sp>
      <p:sp>
        <p:nvSpPr>
          <p:cNvPr id="40" name="TextBox 40"/>
          <p:cNvSpPr txBox="1"/>
          <p:nvPr/>
        </p:nvSpPr>
        <p:spPr>
          <a:xfrm>
            <a:off x="3073696" y="8667432"/>
            <a:ext cx="373293"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Jan</a:t>
            </a:r>
          </a:p>
        </p:txBody>
      </p:sp>
      <p:sp>
        <p:nvSpPr>
          <p:cNvPr id="41" name="TextBox 41"/>
          <p:cNvSpPr txBox="1"/>
          <p:nvPr/>
        </p:nvSpPr>
        <p:spPr>
          <a:xfrm>
            <a:off x="4121606" y="8667432"/>
            <a:ext cx="383678"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Feb</a:t>
            </a:r>
          </a:p>
        </p:txBody>
      </p:sp>
      <p:sp>
        <p:nvSpPr>
          <p:cNvPr id="42" name="TextBox 42"/>
          <p:cNvSpPr txBox="1"/>
          <p:nvPr/>
        </p:nvSpPr>
        <p:spPr>
          <a:xfrm>
            <a:off x="2784764" y="805233"/>
            <a:ext cx="2612275" cy="577063"/>
          </a:xfrm>
          <a:prstGeom prst="rect">
            <a:avLst/>
          </a:prstGeom>
        </p:spPr>
        <p:txBody>
          <a:bodyPr lIns="0" tIns="0" rIns="0" bIns="0" rtlCol="0" anchor="t">
            <a:spAutoFit/>
          </a:bodyPr>
          <a:lstStyle/>
          <a:p>
            <a:pPr algn="l">
              <a:lnSpc>
                <a:spcPts val="5113"/>
              </a:lnSpc>
            </a:pPr>
            <a:r>
              <a:rPr lang="en-US" sz="2045" spc="2">
                <a:solidFill>
                  <a:srgbClr val="CCCCCC"/>
                </a:solidFill>
                <a:latin typeface="IBM Plex Sans Condensed"/>
              </a:rPr>
              <a:t>Data: ERA5 19402024 </a:t>
            </a:r>
          </a:p>
        </p:txBody>
      </p:sp>
      <p:sp>
        <p:nvSpPr>
          <p:cNvPr id="43" name="TextBox 43"/>
          <p:cNvSpPr txBox="1"/>
          <p:nvPr/>
        </p:nvSpPr>
        <p:spPr>
          <a:xfrm>
            <a:off x="2278616" y="1621841"/>
            <a:ext cx="337191" cy="577063"/>
          </a:xfrm>
          <a:prstGeom prst="rect">
            <a:avLst/>
          </a:prstGeom>
        </p:spPr>
        <p:txBody>
          <a:bodyPr lIns="0" tIns="0" rIns="0" bIns="0" rtlCol="0" anchor="t">
            <a:spAutoFit/>
          </a:bodyPr>
          <a:lstStyle/>
          <a:p>
            <a:pPr algn="l">
              <a:lnSpc>
                <a:spcPts val="5113"/>
              </a:lnSpc>
            </a:pPr>
            <a:r>
              <a:rPr lang="en-US" sz="2045" spc="2">
                <a:solidFill>
                  <a:srgbClr val="CCCCCC"/>
                </a:solidFill>
                <a:latin typeface="IBM Plex Sans Condensed"/>
              </a:rPr>
              <a:t>2.0</a:t>
            </a:r>
          </a:p>
        </p:txBody>
      </p:sp>
      <p:sp>
        <p:nvSpPr>
          <p:cNvPr id="44" name="TextBox 44"/>
          <p:cNvSpPr txBox="1"/>
          <p:nvPr/>
        </p:nvSpPr>
        <p:spPr>
          <a:xfrm>
            <a:off x="5059477" y="8667432"/>
            <a:ext cx="410701"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Mar</a:t>
            </a:r>
          </a:p>
        </p:txBody>
      </p:sp>
      <p:sp>
        <p:nvSpPr>
          <p:cNvPr id="45" name="TextBox 45"/>
          <p:cNvSpPr txBox="1"/>
          <p:nvPr/>
        </p:nvSpPr>
        <p:spPr>
          <a:xfrm>
            <a:off x="6139475" y="8667432"/>
            <a:ext cx="356928"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Apr</a:t>
            </a:r>
          </a:p>
        </p:txBody>
      </p:sp>
      <p:sp>
        <p:nvSpPr>
          <p:cNvPr id="46" name="TextBox 46"/>
          <p:cNvSpPr txBox="1"/>
          <p:nvPr/>
        </p:nvSpPr>
        <p:spPr>
          <a:xfrm>
            <a:off x="7114032" y="8667432"/>
            <a:ext cx="446549"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May</a:t>
            </a:r>
          </a:p>
        </p:txBody>
      </p:sp>
      <p:sp>
        <p:nvSpPr>
          <p:cNvPr id="47" name="TextBox 47"/>
          <p:cNvSpPr txBox="1"/>
          <p:nvPr/>
        </p:nvSpPr>
        <p:spPr>
          <a:xfrm>
            <a:off x="8203967" y="8667432"/>
            <a:ext cx="372767"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Jun</a:t>
            </a:r>
          </a:p>
        </p:txBody>
      </p:sp>
      <p:sp>
        <p:nvSpPr>
          <p:cNvPr id="48" name="TextBox 48"/>
          <p:cNvSpPr txBox="1"/>
          <p:nvPr/>
        </p:nvSpPr>
        <p:spPr>
          <a:xfrm>
            <a:off x="5559643" y="1024308"/>
            <a:ext cx="3288333"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 Reference period: 1850-1900 </a:t>
            </a:r>
          </a:p>
        </p:txBody>
      </p:sp>
      <p:sp>
        <p:nvSpPr>
          <p:cNvPr id="49" name="TextBox 49"/>
          <p:cNvSpPr txBox="1"/>
          <p:nvPr/>
        </p:nvSpPr>
        <p:spPr>
          <a:xfrm>
            <a:off x="9257897" y="8667432"/>
            <a:ext cx="303155"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Jul</a:t>
            </a:r>
          </a:p>
        </p:txBody>
      </p:sp>
      <p:sp>
        <p:nvSpPr>
          <p:cNvPr id="50" name="TextBox 50"/>
          <p:cNvSpPr txBox="1"/>
          <p:nvPr/>
        </p:nvSpPr>
        <p:spPr>
          <a:xfrm>
            <a:off x="10258717" y="8665406"/>
            <a:ext cx="408109"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Aug</a:t>
            </a:r>
          </a:p>
        </p:txBody>
      </p:sp>
      <p:sp>
        <p:nvSpPr>
          <p:cNvPr id="51" name="TextBox 51"/>
          <p:cNvSpPr txBox="1"/>
          <p:nvPr/>
        </p:nvSpPr>
        <p:spPr>
          <a:xfrm>
            <a:off x="9010581" y="1024308"/>
            <a:ext cx="2097145"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 Credit: C3S/ECMWF</a:t>
            </a:r>
          </a:p>
        </p:txBody>
      </p:sp>
      <p:sp>
        <p:nvSpPr>
          <p:cNvPr id="52" name="TextBox 52"/>
          <p:cNvSpPr txBox="1"/>
          <p:nvPr/>
        </p:nvSpPr>
        <p:spPr>
          <a:xfrm>
            <a:off x="11319428" y="8667432"/>
            <a:ext cx="393030"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Sep</a:t>
            </a:r>
          </a:p>
        </p:txBody>
      </p:sp>
      <p:sp>
        <p:nvSpPr>
          <p:cNvPr id="53" name="TextBox 53"/>
          <p:cNvSpPr txBox="1"/>
          <p:nvPr/>
        </p:nvSpPr>
        <p:spPr>
          <a:xfrm>
            <a:off x="12355297" y="8667432"/>
            <a:ext cx="360045"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Oct</a:t>
            </a:r>
          </a:p>
        </p:txBody>
      </p:sp>
      <p:sp>
        <p:nvSpPr>
          <p:cNvPr id="54" name="TextBox 54"/>
          <p:cNvSpPr txBox="1"/>
          <p:nvPr/>
        </p:nvSpPr>
        <p:spPr>
          <a:xfrm>
            <a:off x="13384543" y="8667432"/>
            <a:ext cx="409473"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Nov</a:t>
            </a:r>
          </a:p>
        </p:txBody>
      </p:sp>
      <p:sp>
        <p:nvSpPr>
          <p:cNvPr id="55" name="TextBox 55"/>
          <p:cNvSpPr txBox="1"/>
          <p:nvPr/>
        </p:nvSpPr>
        <p:spPr>
          <a:xfrm>
            <a:off x="14408820" y="8667432"/>
            <a:ext cx="397706"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Dec</a:t>
            </a:r>
          </a:p>
        </p:txBody>
      </p:sp>
      <p:sp>
        <p:nvSpPr>
          <p:cNvPr id="56" name="TextBox 56"/>
          <p:cNvSpPr txBox="1"/>
          <p:nvPr/>
        </p:nvSpPr>
        <p:spPr>
          <a:xfrm rot="-5400000">
            <a:off x="465352" y="5016234"/>
            <a:ext cx="2800071"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ea typeface="IBM Plex Sans Condensed"/>
              </a:rPr>
              <a:t>Temperature anomaly (°C)</a:t>
            </a:r>
          </a:p>
        </p:txBody>
      </p:sp>
      <p:sp>
        <p:nvSpPr>
          <p:cNvPr id="57" name="TextBox 57"/>
          <p:cNvSpPr txBox="1"/>
          <p:nvPr/>
        </p:nvSpPr>
        <p:spPr>
          <a:xfrm>
            <a:off x="6427823" y="2443578"/>
            <a:ext cx="596432" cy="681605"/>
          </a:xfrm>
          <a:prstGeom prst="rect">
            <a:avLst/>
          </a:prstGeom>
        </p:spPr>
        <p:txBody>
          <a:bodyPr lIns="0" tIns="0" rIns="0" bIns="0" rtlCol="0" anchor="t">
            <a:spAutoFit/>
          </a:bodyPr>
          <a:lstStyle/>
          <a:p>
            <a:pPr algn="ctr">
              <a:lnSpc>
                <a:spcPts val="2683"/>
              </a:lnSpc>
            </a:pPr>
            <a:r>
              <a:rPr lang="en-US" sz="2045" spc="-42">
                <a:solidFill>
                  <a:srgbClr val="FFFF00"/>
                </a:solidFill>
                <a:latin typeface="Open Sans"/>
              </a:rPr>
              <a:t>April 2024</a:t>
            </a:r>
          </a:p>
        </p:txBody>
      </p:sp>
      <p:sp>
        <p:nvSpPr>
          <p:cNvPr id="58" name="TextBox 58"/>
          <p:cNvSpPr txBox="1"/>
          <p:nvPr/>
        </p:nvSpPr>
        <p:spPr>
          <a:xfrm>
            <a:off x="5700368" y="6608181"/>
            <a:ext cx="1642023" cy="718969"/>
          </a:xfrm>
          <a:prstGeom prst="rect">
            <a:avLst/>
          </a:prstGeom>
        </p:spPr>
        <p:txBody>
          <a:bodyPr lIns="0" tIns="0" rIns="0" bIns="0" rtlCol="0" anchor="t">
            <a:spAutoFit/>
          </a:bodyPr>
          <a:lstStyle/>
          <a:p>
            <a:pPr algn="ctr">
              <a:lnSpc>
                <a:spcPts val="2826"/>
              </a:lnSpc>
            </a:pPr>
            <a:r>
              <a:rPr lang="en-US" sz="2045" spc="-42">
                <a:solidFill>
                  <a:srgbClr val="E6E6E6"/>
                </a:solidFill>
                <a:latin typeface="Open Sans"/>
              </a:rPr>
              <a:t>All other years since 1940</a:t>
            </a:r>
          </a:p>
        </p:txBody>
      </p:sp>
      <p:sp>
        <p:nvSpPr>
          <p:cNvPr id="59" name="TextBox 59"/>
          <p:cNvSpPr txBox="1"/>
          <p:nvPr/>
        </p:nvSpPr>
        <p:spPr>
          <a:xfrm>
            <a:off x="10470731" y="2709778"/>
            <a:ext cx="596432" cy="359878"/>
          </a:xfrm>
          <a:prstGeom prst="rect">
            <a:avLst/>
          </a:prstGeom>
        </p:spPr>
        <p:txBody>
          <a:bodyPr lIns="0" tIns="0" rIns="0" bIns="0" rtlCol="0" anchor="t">
            <a:spAutoFit/>
          </a:bodyPr>
          <a:lstStyle/>
          <a:p>
            <a:pPr algn="l">
              <a:lnSpc>
                <a:spcPts val="2863"/>
              </a:lnSpc>
            </a:pPr>
            <a:r>
              <a:rPr lang="en-US" sz="2045" spc="-42">
                <a:solidFill>
                  <a:srgbClr val="FF0000"/>
                </a:solidFill>
                <a:latin typeface="Open Sans"/>
              </a:rPr>
              <a:t>2023</a:t>
            </a:r>
          </a:p>
        </p:txBody>
      </p:sp>
      <p:sp>
        <p:nvSpPr>
          <p:cNvPr id="60" name="TextBox 60"/>
          <p:cNvSpPr txBox="1"/>
          <p:nvPr/>
        </p:nvSpPr>
        <p:spPr>
          <a:xfrm>
            <a:off x="8100551" y="6967271"/>
            <a:ext cx="5132551" cy="359878"/>
          </a:xfrm>
          <a:prstGeom prst="rect">
            <a:avLst/>
          </a:prstGeom>
        </p:spPr>
        <p:txBody>
          <a:bodyPr lIns="0" tIns="0" rIns="0" bIns="0" rtlCol="0" anchor="t">
            <a:spAutoFit/>
          </a:bodyPr>
          <a:lstStyle/>
          <a:p>
            <a:pPr algn="l">
              <a:lnSpc>
                <a:spcPts val="2863"/>
              </a:lnSpc>
            </a:pPr>
            <a:r>
              <a:rPr lang="en-US" sz="2045" spc="-42">
                <a:solidFill>
                  <a:srgbClr val="FFFFFF"/>
                </a:solidFill>
                <a:latin typeface="Open Sans"/>
              </a:rPr>
              <a:t>Reference for preindustrial level (1850-1900)</a:t>
            </a:r>
          </a:p>
        </p:txBody>
      </p:sp>
      <p:sp>
        <p:nvSpPr>
          <p:cNvPr id="61" name="TextBox 61"/>
          <p:cNvSpPr txBox="1"/>
          <p:nvPr/>
        </p:nvSpPr>
        <p:spPr>
          <a:xfrm>
            <a:off x="2784764" y="456146"/>
            <a:ext cx="8660914" cy="502318"/>
          </a:xfrm>
          <a:prstGeom prst="rect">
            <a:avLst/>
          </a:prstGeom>
        </p:spPr>
        <p:txBody>
          <a:bodyPr lIns="0" tIns="0" rIns="0" bIns="0" rtlCol="0" anchor="t">
            <a:spAutoFit/>
          </a:bodyPr>
          <a:lstStyle/>
          <a:p>
            <a:pPr algn="l">
              <a:lnSpc>
                <a:spcPts val="4123"/>
              </a:lnSpc>
            </a:pPr>
            <a:r>
              <a:rPr lang="en-US" sz="2945" spc="2">
                <a:solidFill>
                  <a:srgbClr val="FFFFFF"/>
                </a:solidFill>
                <a:latin typeface="IBM Plex Sans Condensed Bold"/>
              </a:rPr>
              <a:t>Monthly global surface air temperature anomalies</a:t>
            </a:r>
          </a:p>
        </p:txBody>
      </p:sp>
      <p:sp>
        <p:nvSpPr>
          <p:cNvPr id="62" name="TextBox 62"/>
          <p:cNvSpPr txBox="1"/>
          <p:nvPr/>
        </p:nvSpPr>
        <p:spPr>
          <a:xfrm>
            <a:off x="15985927" y="4128659"/>
            <a:ext cx="575604" cy="2078474"/>
          </a:xfrm>
          <a:prstGeom prst="rect">
            <a:avLst/>
          </a:prstGeom>
        </p:spPr>
        <p:txBody>
          <a:bodyPr lIns="0" tIns="0" rIns="0" bIns="0" rtlCol="0" anchor="t">
            <a:spAutoFit/>
          </a:bodyPr>
          <a:lstStyle/>
          <a:p>
            <a:pPr algn="just">
              <a:lnSpc>
                <a:spcPts val="2351"/>
              </a:lnSpc>
            </a:pPr>
            <a:r>
              <a:rPr lang="en-US" sz="1703" spc="1">
                <a:solidFill>
                  <a:srgbClr val="FFFF00"/>
                </a:solidFill>
                <a:latin typeface="IBM Plex Sans Condensed"/>
              </a:rPr>
              <a:t>2024 </a:t>
            </a:r>
            <a:r>
              <a:rPr lang="en-US" sz="1703" spc="1">
                <a:solidFill>
                  <a:srgbClr val="FF0000"/>
                </a:solidFill>
                <a:latin typeface="IBM Plex Sans Condensed"/>
              </a:rPr>
              <a:t>2023 </a:t>
            </a:r>
            <a:r>
              <a:rPr lang="en-US" sz="1703" spc="1">
                <a:solidFill>
                  <a:srgbClr val="FB6A4A"/>
                </a:solidFill>
                <a:latin typeface="IBM Plex Sans Condensed"/>
              </a:rPr>
              <a:t>2020s </a:t>
            </a:r>
            <a:r>
              <a:rPr lang="en-US" sz="1703" spc="1">
                <a:solidFill>
                  <a:srgbClr val="FC9272"/>
                </a:solidFill>
                <a:latin typeface="IBM Plex Sans Condensed"/>
              </a:rPr>
              <a:t>2010s </a:t>
            </a:r>
            <a:r>
              <a:rPr lang="en-US" sz="1703" spc="1">
                <a:solidFill>
                  <a:srgbClr val="FCBBA1"/>
                </a:solidFill>
                <a:latin typeface="IBM Plex Sans Condensed"/>
              </a:rPr>
              <a:t>2000s </a:t>
            </a:r>
            <a:r>
              <a:rPr lang="en-US" sz="1703" spc="1">
                <a:solidFill>
                  <a:srgbClr val="FEE0D2"/>
                </a:solidFill>
                <a:latin typeface="IBM Plex Sans Condensed"/>
              </a:rPr>
              <a:t>1990s </a:t>
            </a:r>
            <a:r>
              <a:rPr lang="en-US" sz="1703" spc="1">
                <a:solidFill>
                  <a:srgbClr val="DEEBF7"/>
                </a:solidFill>
                <a:latin typeface="IBM Plex Sans Condensed"/>
              </a:rPr>
              <a:t>1980s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TextBox 2"/>
          <p:cNvSpPr txBox="1"/>
          <p:nvPr/>
        </p:nvSpPr>
        <p:spPr>
          <a:xfrm>
            <a:off x="243741" y="721678"/>
            <a:ext cx="4382095" cy="547370"/>
          </a:xfrm>
          <a:prstGeom prst="rect">
            <a:avLst/>
          </a:prstGeom>
        </p:spPr>
        <p:txBody>
          <a:bodyPr lIns="0" tIns="0" rIns="0" bIns="0" rtlCol="0" anchor="t">
            <a:spAutoFit/>
          </a:bodyPr>
          <a:lstStyle/>
          <a:p>
            <a:pPr algn="ctr">
              <a:lnSpc>
                <a:spcPts val="4480"/>
              </a:lnSpc>
              <a:spcBef>
                <a:spcPct val="0"/>
              </a:spcBef>
            </a:pPr>
            <a:r>
              <a:rPr lang="en-US" sz="3200" spc="3" dirty="0">
                <a:solidFill>
                  <a:srgbClr val="FFFFFF"/>
                </a:solidFill>
                <a:latin typeface="IBM Plex Sans Condensed"/>
              </a:rPr>
              <a:t> The Greenhouse Effect </a:t>
            </a:r>
          </a:p>
        </p:txBody>
      </p:sp>
      <p:pic>
        <p:nvPicPr>
          <p:cNvPr id="4" name="Internetinė medija 3" title="Explaining The Greenhouse Effect | Sustainability">
            <a:hlinkClick r:id="" action="ppaction://media"/>
            <a:extLst>
              <a:ext uri="{FF2B5EF4-FFF2-40B4-BE49-F238E27FC236}">
                <a16:creationId xmlns:a16="http://schemas.microsoft.com/office/drawing/2014/main" id="{410FCA97-8B5D-F4EE-F06C-B59FD4E1B048}"/>
              </a:ext>
            </a:extLst>
          </p:cNvPr>
          <p:cNvPicPr>
            <a:picLocks noRot="1" noChangeAspect="1"/>
          </p:cNvPicPr>
          <p:nvPr>
            <a:videoFile r:link="rId1"/>
          </p:nvPr>
        </p:nvPicPr>
        <p:blipFill>
          <a:blip r:embed="rId3"/>
          <a:stretch>
            <a:fillRect/>
          </a:stretch>
        </p:blipFill>
        <p:spPr>
          <a:xfrm>
            <a:off x="1409700" y="1269048"/>
            <a:ext cx="15468600" cy="87397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lt-LT"/>
          </a:p>
        </p:txBody>
      </p:sp>
      <p:sp>
        <p:nvSpPr>
          <p:cNvPr id="3" name="TextBox 3"/>
          <p:cNvSpPr txBox="1"/>
          <p:nvPr/>
        </p:nvSpPr>
        <p:spPr>
          <a:xfrm>
            <a:off x="4479926" y="3245400"/>
            <a:ext cx="10687214" cy="3195319"/>
          </a:xfrm>
          <a:prstGeom prst="rect">
            <a:avLst/>
          </a:prstGeom>
        </p:spPr>
        <p:txBody>
          <a:bodyPr lIns="0" tIns="0" rIns="0" bIns="0" rtlCol="0" anchor="t">
            <a:spAutoFit/>
          </a:bodyPr>
          <a:lstStyle/>
          <a:p>
            <a:pPr algn="ctr">
              <a:lnSpc>
                <a:spcPts val="12880"/>
              </a:lnSpc>
            </a:pPr>
            <a:r>
              <a:rPr lang="en-US" sz="9200">
                <a:solidFill>
                  <a:srgbClr val="FFFFFF"/>
                </a:solidFill>
                <a:latin typeface="Open Sans Bold"/>
              </a:rPr>
              <a:t>How much do you spew?</a:t>
            </a:r>
          </a:p>
        </p:txBody>
      </p:sp>
      <p:sp>
        <p:nvSpPr>
          <p:cNvPr id="4" name="Freeform 4"/>
          <p:cNvSpPr/>
          <p:nvPr/>
        </p:nvSpPr>
        <p:spPr>
          <a:xfrm>
            <a:off x="14075771"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lt-LT"/>
          </a:p>
        </p:txBody>
      </p:sp>
      <p:sp>
        <p:nvSpPr>
          <p:cNvPr id="5" name="Freeform 5"/>
          <p:cNvSpPr/>
          <p:nvPr/>
        </p:nvSpPr>
        <p:spPr>
          <a:xfrm>
            <a:off x="16142813" y="6440720"/>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lt-LT"/>
          </a:p>
        </p:txBody>
      </p:sp>
      <p:sp>
        <p:nvSpPr>
          <p:cNvPr id="6" name="Freeform 6"/>
          <p:cNvSpPr/>
          <p:nvPr/>
        </p:nvSpPr>
        <p:spPr>
          <a:xfrm rot="-10800000">
            <a:off x="16142813" y="7883846"/>
            <a:ext cx="2145187" cy="2350305"/>
          </a:xfrm>
          <a:custGeom>
            <a:avLst/>
            <a:gdLst/>
            <a:ahLst/>
            <a:cxnLst/>
            <a:rect l="l" t="t" r="r" b="b"/>
            <a:pathLst>
              <a:path w="2145187" h="2350305">
                <a:moveTo>
                  <a:pt x="0" y="0"/>
                </a:moveTo>
                <a:lnTo>
                  <a:pt x="2145187" y="0"/>
                </a:lnTo>
                <a:lnTo>
                  <a:pt x="2145187" y="2350305"/>
                </a:lnTo>
                <a:lnTo>
                  <a:pt x="0" y="23503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lt-LT"/>
          </a:p>
        </p:txBody>
      </p:sp>
      <p:sp>
        <p:nvSpPr>
          <p:cNvPr id="7" name="Freeform 7"/>
          <p:cNvSpPr/>
          <p:nvPr/>
        </p:nvSpPr>
        <p:spPr>
          <a:xfrm>
            <a:off x="16255771" y="2594439"/>
            <a:ext cx="2007059" cy="3846280"/>
          </a:xfrm>
          <a:custGeom>
            <a:avLst/>
            <a:gdLst/>
            <a:ahLst/>
            <a:cxnLst/>
            <a:rect l="l" t="t" r="r" b="b"/>
            <a:pathLst>
              <a:path w="2007059" h="3846280">
                <a:moveTo>
                  <a:pt x="0" y="0"/>
                </a:moveTo>
                <a:lnTo>
                  <a:pt x="2007058" y="0"/>
                </a:lnTo>
                <a:lnTo>
                  <a:pt x="2007058" y="3846281"/>
                </a:lnTo>
                <a:lnTo>
                  <a:pt x="0" y="38462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lt-LT"/>
          </a:p>
        </p:txBody>
      </p:sp>
      <p:sp>
        <p:nvSpPr>
          <p:cNvPr id="8" name="Freeform 8"/>
          <p:cNvSpPr/>
          <p:nvPr/>
        </p:nvSpPr>
        <p:spPr>
          <a:xfrm>
            <a:off x="2155896" y="8110162"/>
            <a:ext cx="2034354" cy="2176838"/>
          </a:xfrm>
          <a:custGeom>
            <a:avLst/>
            <a:gdLst/>
            <a:ahLst/>
            <a:cxnLst/>
            <a:rect l="l" t="t" r="r" b="b"/>
            <a:pathLst>
              <a:path w="2034354" h="2176838">
                <a:moveTo>
                  <a:pt x="0" y="0"/>
                </a:moveTo>
                <a:lnTo>
                  <a:pt x="2034354" y="0"/>
                </a:lnTo>
                <a:lnTo>
                  <a:pt x="2034354" y="2176838"/>
                </a:lnTo>
                <a:lnTo>
                  <a:pt x="0" y="217683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lt-LT"/>
          </a:p>
        </p:txBody>
      </p:sp>
      <p:sp>
        <p:nvSpPr>
          <p:cNvPr id="9" name="Freeform 9"/>
          <p:cNvSpPr/>
          <p:nvPr/>
        </p:nvSpPr>
        <p:spPr>
          <a:xfrm>
            <a:off x="0"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lt-LT"/>
          </a:p>
        </p:txBody>
      </p:sp>
      <p:sp>
        <p:nvSpPr>
          <p:cNvPr id="10" name="Freeform 10"/>
          <p:cNvSpPr/>
          <p:nvPr/>
        </p:nvSpPr>
        <p:spPr>
          <a:xfrm>
            <a:off x="38100" y="2160272"/>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lt-LT"/>
          </a:p>
        </p:txBody>
      </p:sp>
      <p:sp>
        <p:nvSpPr>
          <p:cNvPr id="11" name="Freeform 11"/>
          <p:cNvSpPr/>
          <p:nvPr/>
        </p:nvSpPr>
        <p:spPr>
          <a:xfrm rot="-10800000">
            <a:off x="18775" y="-190033"/>
            <a:ext cx="2145187" cy="2350305"/>
          </a:xfrm>
          <a:custGeom>
            <a:avLst/>
            <a:gdLst/>
            <a:ahLst/>
            <a:cxnLst/>
            <a:rect l="l" t="t" r="r" b="b"/>
            <a:pathLst>
              <a:path w="2145187" h="2350305">
                <a:moveTo>
                  <a:pt x="0" y="0"/>
                </a:moveTo>
                <a:lnTo>
                  <a:pt x="2145188" y="0"/>
                </a:lnTo>
                <a:lnTo>
                  <a:pt x="2145188" y="2350305"/>
                </a:lnTo>
                <a:lnTo>
                  <a:pt x="0" y="23503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lt-LT"/>
          </a:p>
        </p:txBody>
      </p:sp>
      <p:sp>
        <p:nvSpPr>
          <p:cNvPr id="12" name="Freeform 12"/>
          <p:cNvSpPr/>
          <p:nvPr/>
        </p:nvSpPr>
        <p:spPr>
          <a:xfrm rot="-10800000">
            <a:off x="38100" y="3708173"/>
            <a:ext cx="2071904" cy="3687856"/>
          </a:xfrm>
          <a:custGeom>
            <a:avLst/>
            <a:gdLst/>
            <a:ahLst/>
            <a:cxnLst/>
            <a:rect l="l" t="t" r="r" b="b"/>
            <a:pathLst>
              <a:path w="2071904" h="3687856">
                <a:moveTo>
                  <a:pt x="0" y="0"/>
                </a:moveTo>
                <a:lnTo>
                  <a:pt x="2071904" y="0"/>
                </a:lnTo>
                <a:lnTo>
                  <a:pt x="2071904" y="3687856"/>
                </a:lnTo>
                <a:lnTo>
                  <a:pt x="0" y="368785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lt-LT"/>
          </a:p>
        </p:txBody>
      </p:sp>
      <p:sp>
        <p:nvSpPr>
          <p:cNvPr id="13" name="Freeform 13"/>
          <p:cNvSpPr/>
          <p:nvPr/>
        </p:nvSpPr>
        <p:spPr>
          <a:xfrm rot="-10800000">
            <a:off x="2110004" y="33544"/>
            <a:ext cx="2001200" cy="1731947"/>
          </a:xfrm>
          <a:custGeom>
            <a:avLst/>
            <a:gdLst/>
            <a:ahLst/>
            <a:cxnLst/>
            <a:rect l="l" t="t" r="r" b="b"/>
            <a:pathLst>
              <a:path w="2001200" h="1731947">
                <a:moveTo>
                  <a:pt x="0" y="0"/>
                </a:moveTo>
                <a:lnTo>
                  <a:pt x="2001200" y="0"/>
                </a:lnTo>
                <a:lnTo>
                  <a:pt x="2001200" y="1731947"/>
                </a:lnTo>
                <a:lnTo>
                  <a:pt x="0" y="173194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lt-LT"/>
          </a:p>
        </p:txBody>
      </p:sp>
      <p:sp>
        <p:nvSpPr>
          <p:cNvPr id="14" name="Freeform 14"/>
          <p:cNvSpPr/>
          <p:nvPr/>
        </p:nvSpPr>
        <p:spPr>
          <a:xfrm rot="5400000">
            <a:off x="2689351" y="1265191"/>
            <a:ext cx="1000600" cy="2001200"/>
          </a:xfrm>
          <a:custGeom>
            <a:avLst/>
            <a:gdLst/>
            <a:ahLst/>
            <a:cxnLst/>
            <a:rect l="l" t="t" r="r" b="b"/>
            <a:pathLst>
              <a:path w="1000600" h="2001200">
                <a:moveTo>
                  <a:pt x="0" y="0"/>
                </a:moveTo>
                <a:lnTo>
                  <a:pt x="1000599" y="0"/>
                </a:lnTo>
                <a:lnTo>
                  <a:pt x="1000599" y="2001200"/>
                </a:lnTo>
                <a:lnTo>
                  <a:pt x="0" y="20012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lt-LT"/>
          </a:p>
        </p:txBody>
      </p:sp>
      <p:sp>
        <p:nvSpPr>
          <p:cNvPr id="15" name="Freeform 15"/>
          <p:cNvSpPr/>
          <p:nvPr/>
        </p:nvSpPr>
        <p:spPr>
          <a:xfrm rot="5400000">
            <a:off x="2881870" y="7210400"/>
            <a:ext cx="582407" cy="1164814"/>
          </a:xfrm>
          <a:custGeom>
            <a:avLst/>
            <a:gdLst/>
            <a:ahLst/>
            <a:cxnLst/>
            <a:rect l="l" t="t" r="r" b="b"/>
            <a:pathLst>
              <a:path w="582407" h="1164814">
                <a:moveTo>
                  <a:pt x="0" y="0"/>
                </a:moveTo>
                <a:lnTo>
                  <a:pt x="582407" y="0"/>
                </a:lnTo>
                <a:lnTo>
                  <a:pt x="582407" y="1164815"/>
                </a:lnTo>
                <a:lnTo>
                  <a:pt x="0" y="116481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lt-L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Freeform 2"/>
          <p:cNvSpPr/>
          <p:nvPr/>
        </p:nvSpPr>
        <p:spPr>
          <a:xfrm>
            <a:off x="14075771"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lt-LT"/>
          </a:p>
        </p:txBody>
      </p:sp>
      <p:sp>
        <p:nvSpPr>
          <p:cNvPr id="3" name="Freeform 3"/>
          <p:cNvSpPr/>
          <p:nvPr/>
        </p:nvSpPr>
        <p:spPr>
          <a:xfrm>
            <a:off x="16142813" y="6440720"/>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lt-LT"/>
          </a:p>
        </p:txBody>
      </p:sp>
      <p:sp>
        <p:nvSpPr>
          <p:cNvPr id="4" name="Freeform 4"/>
          <p:cNvSpPr/>
          <p:nvPr/>
        </p:nvSpPr>
        <p:spPr>
          <a:xfrm rot="-10800000">
            <a:off x="16142813" y="7883846"/>
            <a:ext cx="2145187" cy="2350305"/>
          </a:xfrm>
          <a:custGeom>
            <a:avLst/>
            <a:gdLst/>
            <a:ahLst/>
            <a:cxnLst/>
            <a:rect l="l" t="t" r="r" b="b"/>
            <a:pathLst>
              <a:path w="2145187" h="2350305">
                <a:moveTo>
                  <a:pt x="0" y="0"/>
                </a:moveTo>
                <a:lnTo>
                  <a:pt x="2145187" y="0"/>
                </a:lnTo>
                <a:lnTo>
                  <a:pt x="2145187" y="2350305"/>
                </a:lnTo>
                <a:lnTo>
                  <a:pt x="0" y="23503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lt-LT"/>
          </a:p>
        </p:txBody>
      </p:sp>
      <p:sp>
        <p:nvSpPr>
          <p:cNvPr id="5" name="Freeform 5"/>
          <p:cNvSpPr/>
          <p:nvPr/>
        </p:nvSpPr>
        <p:spPr>
          <a:xfrm>
            <a:off x="16255771" y="2594439"/>
            <a:ext cx="2007059" cy="3846280"/>
          </a:xfrm>
          <a:custGeom>
            <a:avLst/>
            <a:gdLst/>
            <a:ahLst/>
            <a:cxnLst/>
            <a:rect l="l" t="t" r="r" b="b"/>
            <a:pathLst>
              <a:path w="2007059" h="3846280">
                <a:moveTo>
                  <a:pt x="0" y="0"/>
                </a:moveTo>
                <a:lnTo>
                  <a:pt x="2007058" y="0"/>
                </a:lnTo>
                <a:lnTo>
                  <a:pt x="2007058" y="3846281"/>
                </a:lnTo>
                <a:lnTo>
                  <a:pt x="0" y="38462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lt-LT"/>
          </a:p>
        </p:txBody>
      </p:sp>
      <p:sp>
        <p:nvSpPr>
          <p:cNvPr id="6" name="Freeform 6"/>
          <p:cNvSpPr/>
          <p:nvPr/>
        </p:nvSpPr>
        <p:spPr>
          <a:xfrm>
            <a:off x="2155896" y="8110162"/>
            <a:ext cx="2034354" cy="2176838"/>
          </a:xfrm>
          <a:custGeom>
            <a:avLst/>
            <a:gdLst/>
            <a:ahLst/>
            <a:cxnLst/>
            <a:rect l="l" t="t" r="r" b="b"/>
            <a:pathLst>
              <a:path w="2034354" h="2176838">
                <a:moveTo>
                  <a:pt x="0" y="0"/>
                </a:moveTo>
                <a:lnTo>
                  <a:pt x="2034354" y="0"/>
                </a:lnTo>
                <a:lnTo>
                  <a:pt x="2034354" y="2176838"/>
                </a:lnTo>
                <a:lnTo>
                  <a:pt x="0" y="217683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lt-LT"/>
          </a:p>
        </p:txBody>
      </p:sp>
      <p:sp>
        <p:nvSpPr>
          <p:cNvPr id="7" name="Freeform 7"/>
          <p:cNvSpPr/>
          <p:nvPr/>
        </p:nvSpPr>
        <p:spPr>
          <a:xfrm>
            <a:off x="0"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lt-LT"/>
          </a:p>
        </p:txBody>
      </p:sp>
      <p:sp>
        <p:nvSpPr>
          <p:cNvPr id="8" name="Freeform 8"/>
          <p:cNvSpPr/>
          <p:nvPr/>
        </p:nvSpPr>
        <p:spPr>
          <a:xfrm>
            <a:off x="38100" y="2160272"/>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lt-LT"/>
          </a:p>
        </p:txBody>
      </p:sp>
      <p:sp>
        <p:nvSpPr>
          <p:cNvPr id="9" name="Freeform 9"/>
          <p:cNvSpPr/>
          <p:nvPr/>
        </p:nvSpPr>
        <p:spPr>
          <a:xfrm rot="-10800000">
            <a:off x="18775" y="-190033"/>
            <a:ext cx="2145187" cy="2350305"/>
          </a:xfrm>
          <a:custGeom>
            <a:avLst/>
            <a:gdLst/>
            <a:ahLst/>
            <a:cxnLst/>
            <a:rect l="l" t="t" r="r" b="b"/>
            <a:pathLst>
              <a:path w="2145187" h="2350305">
                <a:moveTo>
                  <a:pt x="0" y="0"/>
                </a:moveTo>
                <a:lnTo>
                  <a:pt x="2145188" y="0"/>
                </a:lnTo>
                <a:lnTo>
                  <a:pt x="2145188" y="2350305"/>
                </a:lnTo>
                <a:lnTo>
                  <a:pt x="0" y="23503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lt-LT"/>
          </a:p>
        </p:txBody>
      </p:sp>
      <p:sp>
        <p:nvSpPr>
          <p:cNvPr id="10" name="Freeform 10"/>
          <p:cNvSpPr/>
          <p:nvPr/>
        </p:nvSpPr>
        <p:spPr>
          <a:xfrm rot="-10800000">
            <a:off x="38100" y="3708173"/>
            <a:ext cx="2071904" cy="3687856"/>
          </a:xfrm>
          <a:custGeom>
            <a:avLst/>
            <a:gdLst/>
            <a:ahLst/>
            <a:cxnLst/>
            <a:rect l="l" t="t" r="r" b="b"/>
            <a:pathLst>
              <a:path w="2071904" h="3687856">
                <a:moveTo>
                  <a:pt x="0" y="0"/>
                </a:moveTo>
                <a:lnTo>
                  <a:pt x="2071904" y="0"/>
                </a:lnTo>
                <a:lnTo>
                  <a:pt x="2071904" y="3687856"/>
                </a:lnTo>
                <a:lnTo>
                  <a:pt x="0" y="368785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lt-LT"/>
          </a:p>
        </p:txBody>
      </p:sp>
      <p:sp>
        <p:nvSpPr>
          <p:cNvPr id="11" name="Freeform 11"/>
          <p:cNvSpPr/>
          <p:nvPr/>
        </p:nvSpPr>
        <p:spPr>
          <a:xfrm rot="-10800000">
            <a:off x="2110004" y="33544"/>
            <a:ext cx="2001200" cy="1731947"/>
          </a:xfrm>
          <a:custGeom>
            <a:avLst/>
            <a:gdLst/>
            <a:ahLst/>
            <a:cxnLst/>
            <a:rect l="l" t="t" r="r" b="b"/>
            <a:pathLst>
              <a:path w="2001200" h="1731947">
                <a:moveTo>
                  <a:pt x="0" y="0"/>
                </a:moveTo>
                <a:lnTo>
                  <a:pt x="2001200" y="0"/>
                </a:lnTo>
                <a:lnTo>
                  <a:pt x="2001200" y="1731947"/>
                </a:lnTo>
                <a:lnTo>
                  <a:pt x="0" y="173194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lt-LT"/>
          </a:p>
        </p:txBody>
      </p:sp>
      <p:sp>
        <p:nvSpPr>
          <p:cNvPr id="12" name="Freeform 12"/>
          <p:cNvSpPr/>
          <p:nvPr/>
        </p:nvSpPr>
        <p:spPr>
          <a:xfrm rot="5400000">
            <a:off x="2689351" y="1265191"/>
            <a:ext cx="1000600" cy="2001200"/>
          </a:xfrm>
          <a:custGeom>
            <a:avLst/>
            <a:gdLst/>
            <a:ahLst/>
            <a:cxnLst/>
            <a:rect l="l" t="t" r="r" b="b"/>
            <a:pathLst>
              <a:path w="1000600" h="2001200">
                <a:moveTo>
                  <a:pt x="0" y="0"/>
                </a:moveTo>
                <a:lnTo>
                  <a:pt x="1000599" y="0"/>
                </a:lnTo>
                <a:lnTo>
                  <a:pt x="1000599" y="2001200"/>
                </a:lnTo>
                <a:lnTo>
                  <a:pt x="0" y="20012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lt-LT"/>
          </a:p>
        </p:txBody>
      </p:sp>
      <p:sp>
        <p:nvSpPr>
          <p:cNvPr id="13" name="Freeform 13"/>
          <p:cNvSpPr/>
          <p:nvPr/>
        </p:nvSpPr>
        <p:spPr>
          <a:xfrm rot="5400000">
            <a:off x="2881870" y="7210400"/>
            <a:ext cx="582407" cy="1164814"/>
          </a:xfrm>
          <a:custGeom>
            <a:avLst/>
            <a:gdLst/>
            <a:ahLst/>
            <a:cxnLst/>
            <a:rect l="l" t="t" r="r" b="b"/>
            <a:pathLst>
              <a:path w="582407" h="1164814">
                <a:moveTo>
                  <a:pt x="0" y="0"/>
                </a:moveTo>
                <a:lnTo>
                  <a:pt x="582407" y="0"/>
                </a:lnTo>
                <a:lnTo>
                  <a:pt x="582407" y="1164815"/>
                </a:lnTo>
                <a:lnTo>
                  <a:pt x="0" y="116481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lt-LT"/>
          </a:p>
        </p:txBody>
      </p:sp>
      <p:sp>
        <p:nvSpPr>
          <p:cNvPr id="14" name="TextBox 14"/>
          <p:cNvSpPr txBox="1"/>
          <p:nvPr/>
        </p:nvSpPr>
        <p:spPr>
          <a:xfrm>
            <a:off x="4879404" y="1291274"/>
            <a:ext cx="10687214" cy="1566544"/>
          </a:xfrm>
          <a:prstGeom prst="rect">
            <a:avLst/>
          </a:prstGeom>
        </p:spPr>
        <p:txBody>
          <a:bodyPr lIns="0" tIns="0" rIns="0" bIns="0" rtlCol="0" anchor="t">
            <a:spAutoFit/>
          </a:bodyPr>
          <a:lstStyle/>
          <a:p>
            <a:pPr algn="ctr">
              <a:lnSpc>
                <a:spcPts val="12880"/>
              </a:lnSpc>
            </a:pPr>
            <a:r>
              <a:rPr lang="en-US" sz="9200">
                <a:solidFill>
                  <a:srgbClr val="FFFFFF"/>
                </a:solidFill>
                <a:latin typeface="Open Sans Bold"/>
              </a:rPr>
              <a:t>Answers</a:t>
            </a:r>
          </a:p>
        </p:txBody>
      </p:sp>
      <p:pic>
        <p:nvPicPr>
          <p:cNvPr id="16" name="Internetinė medija 15" title="10 Minute Timer">
            <a:hlinkClick r:id="" action="ppaction://media"/>
            <a:extLst>
              <a:ext uri="{FF2B5EF4-FFF2-40B4-BE49-F238E27FC236}">
                <a16:creationId xmlns:a16="http://schemas.microsoft.com/office/drawing/2014/main" id="{AC5D612D-76EE-D028-9E86-993B76DE1823}"/>
              </a:ext>
            </a:extLst>
          </p:cNvPr>
          <p:cNvPicPr>
            <a:picLocks noRot="1" noChangeAspect="1"/>
          </p:cNvPicPr>
          <p:nvPr>
            <a:videoFile r:link="rId1"/>
          </p:nvPr>
        </p:nvPicPr>
        <p:blipFill>
          <a:blip r:embed="rId19"/>
          <a:stretch>
            <a:fillRect/>
          </a:stretch>
        </p:blipFill>
        <p:spPr>
          <a:xfrm>
            <a:off x="5830481" y="2920286"/>
            <a:ext cx="8785060" cy="49635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Freeform 2"/>
          <p:cNvSpPr/>
          <p:nvPr/>
        </p:nvSpPr>
        <p:spPr>
          <a:xfrm>
            <a:off x="0" y="875866"/>
            <a:ext cx="18288000" cy="8001434"/>
          </a:xfrm>
          <a:custGeom>
            <a:avLst/>
            <a:gdLst/>
            <a:ahLst/>
            <a:cxnLst/>
            <a:rect l="l" t="t" r="r" b="b"/>
            <a:pathLst>
              <a:path w="18182715" h="7845807">
                <a:moveTo>
                  <a:pt x="0" y="0"/>
                </a:moveTo>
                <a:lnTo>
                  <a:pt x="18182716" y="0"/>
                </a:lnTo>
                <a:lnTo>
                  <a:pt x="18182716" y="7845807"/>
                </a:lnTo>
                <a:lnTo>
                  <a:pt x="0" y="7845807"/>
                </a:lnTo>
                <a:lnTo>
                  <a:pt x="0" y="0"/>
                </a:lnTo>
                <a:close/>
              </a:path>
            </a:pathLst>
          </a:custGeom>
          <a:blipFill>
            <a:blip r:embed="rId2"/>
            <a:stretch>
              <a:fillRect/>
            </a:stretch>
          </a:blipFill>
        </p:spPr>
        <p:txBody>
          <a:bodyPr/>
          <a:lstStyle/>
          <a:p>
            <a:endParaRPr lang="lt-LT"/>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35F1914B2FFD46B1C6446DA494650B" ma:contentTypeVersion="13" ma:contentTypeDescription="Create a new document." ma:contentTypeScope="" ma:versionID="46ed8c43e2acef9680d70e73398e1530">
  <xsd:schema xmlns:xsd="http://www.w3.org/2001/XMLSchema" xmlns:xs="http://www.w3.org/2001/XMLSchema" xmlns:p="http://schemas.microsoft.com/office/2006/metadata/properties" xmlns:ns2="8d8b22a9-e672-4fe1-937e-a0e3f231b5f7" xmlns:ns3="c66aaa6f-0125-40fc-9174-fe5311f9cbfc" targetNamespace="http://schemas.microsoft.com/office/2006/metadata/properties" ma:root="true" ma:fieldsID="be6e414968211defe1f02fe643c4fece" ns2:_="" ns3:_="">
    <xsd:import namespace="8d8b22a9-e672-4fe1-937e-a0e3f231b5f7"/>
    <xsd:import namespace="c66aaa6f-0125-40fc-9174-fe5311f9cbf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22a9-e672-4fe1-937e-a0e3f231b5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f45f9f6-d1c0-412b-8007-6bad3f04977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6aaa6f-0125-40fc-9174-fe5311f9cbf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f76a5493-1ecc-41be-99aa-737cae98e5cb}" ma:internalName="TaxCatchAll" ma:showField="CatchAllData" ma:web="c66aaa6f-0125-40fc-9174-fe5311f9cb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27DA3D-1C01-40A0-8299-32F3ADB0AA4A}">
  <ds:schemaRefs>
    <ds:schemaRef ds:uri="http://schemas.microsoft.com/sharepoint/v3/contenttype/forms"/>
  </ds:schemaRefs>
</ds:datastoreItem>
</file>

<file path=customXml/itemProps2.xml><?xml version="1.0" encoding="utf-8"?>
<ds:datastoreItem xmlns:ds="http://schemas.openxmlformats.org/officeDocument/2006/customXml" ds:itemID="{94E6F8ED-1677-42E5-8447-D5D6C77596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8b22a9-e672-4fe1-937e-a0e3f231b5f7"/>
    <ds:schemaRef ds:uri="c66aaa6f-0125-40fc-9174-fe5311f9cb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TotalTime>
  <Words>533</Words>
  <Application>Microsoft Office PowerPoint</Application>
  <PresentationFormat>Custom</PresentationFormat>
  <Paragraphs>63</Paragraphs>
  <Slides>13</Slides>
  <Notes>2</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Calibri</vt:lpstr>
      <vt:lpstr>IBM Plex Sans Condensed</vt:lpstr>
      <vt:lpstr>Open Sans Bold</vt:lpstr>
      <vt:lpstr>Tenor Sans</vt:lpstr>
      <vt:lpstr>Arimo</vt:lpstr>
      <vt:lpstr>IBM Plex Sans Condensed Bold</vt:lpstr>
      <vt:lpstr>Arial</vt:lpstr>
      <vt:lpstr>League Spartan</vt:lpstr>
      <vt:lpstr>Benedict</vt:lpstr>
      <vt:lpstr>Open Sans</vt:lpstr>
      <vt:lpstr>Archivo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School science</dc:title>
  <dc:creator>Saulius Mickevičius</dc:creator>
  <cp:lastModifiedBy>Saulius Mickevičius</cp:lastModifiedBy>
  <cp:revision>7</cp:revision>
  <dcterms:created xsi:type="dcterms:W3CDTF">2006-08-16T00:00:00Z</dcterms:created>
  <dcterms:modified xsi:type="dcterms:W3CDTF">2024-10-07T11:31:08Z</dcterms:modified>
  <dc:identifier>DAGFB_lSzrQ</dc:identifier>
</cp:coreProperties>
</file>