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8288000" cy="10287000"/>
  <p:notesSz cx="6858000" cy="9144000"/>
  <p:embeddedFontLst>
    <p:embeddedFont>
      <p:font typeface="Arimo" panose="020B0604020202020204" charset="0"/>
      <p:regular r:id="rId10"/>
    </p:embeddedFont>
    <p:embeddedFont>
      <p:font typeface="Holiday" panose="020B0604020202020204" charset="0"/>
      <p:regular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Bold" panose="020B0806030504020204" charset="0"/>
      <p:regular r:id="rId16"/>
      <p:bold r:id="rId17"/>
    </p:embeddedFont>
    <p:embeddedFont>
      <p:font typeface="Open Sans Extra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horturl.at/bcKW4" TargetMode="Externa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804" b="-4713"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3" name="TextBox 3"/>
          <p:cNvSpPr txBox="1"/>
          <p:nvPr/>
        </p:nvSpPr>
        <p:spPr>
          <a:xfrm rot="-153931">
            <a:off x="321306" y="1504389"/>
            <a:ext cx="17634648" cy="194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9"/>
              </a:lnSpc>
            </a:pPr>
            <a:r>
              <a:rPr lang="fi-FI" sz="8221" dirty="0">
                <a:solidFill>
                  <a:srgbClr val="FFFFFF"/>
                </a:solidFill>
                <a:latin typeface="Open Sans Extra Bold"/>
              </a:rPr>
              <a:t>KOVOS SU KLIMATO KAITA VEIKSMAI</a:t>
            </a:r>
            <a:endParaRPr lang="en-US" sz="8221" dirty="0">
              <a:solidFill>
                <a:srgbClr val="FFFFFF"/>
              </a:solidFill>
              <a:latin typeface="Open Sans Extra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7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315383">
            <a:off x="-6612055" y="8149299"/>
            <a:ext cx="16230600" cy="689800"/>
          </a:xfrm>
          <a:custGeom>
            <a:avLst/>
            <a:gdLst/>
            <a:ahLst/>
            <a:cxnLst/>
            <a:rect l="l" t="t" r="r" b="b"/>
            <a:pathLst>
              <a:path w="16230600" h="689800">
                <a:moveTo>
                  <a:pt x="0" y="0"/>
                </a:moveTo>
                <a:lnTo>
                  <a:pt x="16230600" y="0"/>
                </a:lnTo>
                <a:lnTo>
                  <a:pt x="16230600" y="689800"/>
                </a:lnTo>
                <a:lnTo>
                  <a:pt x="0" y="689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3" name="Freeform 3"/>
          <p:cNvSpPr/>
          <p:nvPr/>
        </p:nvSpPr>
        <p:spPr>
          <a:xfrm rot="5315383" flipV="1">
            <a:off x="9045759" y="7763353"/>
            <a:ext cx="16230600" cy="689801"/>
          </a:xfrm>
          <a:custGeom>
            <a:avLst/>
            <a:gdLst/>
            <a:ahLst/>
            <a:cxnLst/>
            <a:rect l="l" t="t" r="r" b="b"/>
            <a:pathLst>
              <a:path w="16230600" h="689801">
                <a:moveTo>
                  <a:pt x="0" y="689801"/>
                </a:moveTo>
                <a:lnTo>
                  <a:pt x="16230600" y="689801"/>
                </a:lnTo>
                <a:lnTo>
                  <a:pt x="16230600" y="0"/>
                </a:lnTo>
                <a:lnTo>
                  <a:pt x="0" y="0"/>
                </a:lnTo>
                <a:lnTo>
                  <a:pt x="0" y="689801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grpSp>
        <p:nvGrpSpPr>
          <p:cNvPr id="4" name="Group 4"/>
          <p:cNvGrpSpPr/>
          <p:nvPr/>
        </p:nvGrpSpPr>
        <p:grpSpPr>
          <a:xfrm rot="-84616">
            <a:off x="1787090" y="363841"/>
            <a:ext cx="14971714" cy="10972800"/>
            <a:chOff x="0" y="0"/>
            <a:chExt cx="3943168" cy="28899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43167" cy="2889956"/>
            </a:xfrm>
            <a:custGeom>
              <a:avLst/>
              <a:gdLst/>
              <a:ahLst/>
              <a:cxnLst/>
              <a:rect l="l" t="t" r="r" b="b"/>
              <a:pathLst>
                <a:path w="3943167" h="2889956">
                  <a:moveTo>
                    <a:pt x="0" y="0"/>
                  </a:moveTo>
                  <a:lnTo>
                    <a:pt x="3943167" y="0"/>
                  </a:lnTo>
                  <a:lnTo>
                    <a:pt x="3943167" y="2889956"/>
                  </a:lnTo>
                  <a:lnTo>
                    <a:pt x="0" y="2889956"/>
                  </a:lnTo>
                  <a:close/>
                </a:path>
              </a:pathLst>
            </a:custGeom>
            <a:solidFill>
              <a:srgbClr val="FFF7F3"/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943168" cy="29280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rot="-84616">
            <a:off x="2351939" y="1832521"/>
            <a:ext cx="13588138" cy="0"/>
          </a:xfrm>
          <a:prstGeom prst="line">
            <a:avLst/>
          </a:prstGeom>
          <a:ln w="38100" cap="flat">
            <a:solidFill>
              <a:srgbClr val="5378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sp>
        <p:nvSpPr>
          <p:cNvPr id="8" name="AutoShape 8"/>
          <p:cNvSpPr/>
          <p:nvPr/>
        </p:nvSpPr>
        <p:spPr>
          <a:xfrm rot="5347566">
            <a:off x="11343268" y="1007517"/>
            <a:ext cx="1490963" cy="0"/>
          </a:xfrm>
          <a:prstGeom prst="line">
            <a:avLst/>
          </a:prstGeom>
          <a:ln w="38100" cap="flat">
            <a:solidFill>
              <a:srgbClr val="5378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sp>
        <p:nvSpPr>
          <p:cNvPr id="9" name="AutoShape 9"/>
          <p:cNvSpPr/>
          <p:nvPr/>
        </p:nvSpPr>
        <p:spPr>
          <a:xfrm rot="5347566">
            <a:off x="5169680" y="1170775"/>
            <a:ext cx="1490573" cy="0"/>
          </a:xfrm>
          <a:prstGeom prst="line">
            <a:avLst/>
          </a:prstGeom>
          <a:ln w="38100" cap="flat">
            <a:solidFill>
              <a:srgbClr val="5378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sp>
        <p:nvSpPr>
          <p:cNvPr id="10" name="AutoShape 10"/>
          <p:cNvSpPr/>
          <p:nvPr/>
        </p:nvSpPr>
        <p:spPr>
          <a:xfrm rot="-84616">
            <a:off x="2437395" y="5099169"/>
            <a:ext cx="13588138" cy="0"/>
          </a:xfrm>
          <a:prstGeom prst="line">
            <a:avLst/>
          </a:prstGeom>
          <a:ln w="38100" cap="flat">
            <a:solidFill>
              <a:srgbClr val="53785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t-LT"/>
          </a:p>
        </p:txBody>
      </p:sp>
      <p:grpSp>
        <p:nvGrpSpPr>
          <p:cNvPr id="11" name="Group 11"/>
          <p:cNvGrpSpPr/>
          <p:nvPr/>
        </p:nvGrpSpPr>
        <p:grpSpPr>
          <a:xfrm rot="-84616">
            <a:off x="8810131" y="5565086"/>
            <a:ext cx="7321968" cy="6210300"/>
            <a:chOff x="0" y="0"/>
            <a:chExt cx="1928420" cy="163563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28420" cy="1635635"/>
            </a:xfrm>
            <a:custGeom>
              <a:avLst/>
              <a:gdLst/>
              <a:ahLst/>
              <a:cxnLst/>
              <a:rect l="l" t="t" r="r" b="b"/>
              <a:pathLst>
                <a:path w="1928420" h="1635635">
                  <a:moveTo>
                    <a:pt x="0" y="0"/>
                  </a:moveTo>
                  <a:lnTo>
                    <a:pt x="1928420" y="0"/>
                  </a:lnTo>
                  <a:lnTo>
                    <a:pt x="1928420" y="1635635"/>
                  </a:lnTo>
                  <a:lnTo>
                    <a:pt x="0" y="1635635"/>
                  </a:lnTo>
                  <a:close/>
                </a:path>
              </a:pathLst>
            </a:custGeom>
            <a:solidFill>
              <a:srgbClr val="E6E2E0"/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928420" cy="16737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84616">
            <a:off x="9081495" y="5823462"/>
            <a:ext cx="6808142" cy="4759935"/>
            <a:chOff x="0" y="0"/>
            <a:chExt cx="9077522" cy="6346581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 l="2353" r="2353"/>
            <a:stretch>
              <a:fillRect/>
            </a:stretch>
          </p:blipFill>
          <p:spPr>
            <a:xfrm>
              <a:off x="0" y="0"/>
              <a:ext cx="9077522" cy="6346581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 rot="-84616">
            <a:off x="1854392" y="2995874"/>
            <a:ext cx="14671964" cy="1239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40"/>
              </a:lnSpc>
            </a:pPr>
            <a:r>
              <a:rPr lang="en-US" sz="10045" dirty="0">
                <a:solidFill>
                  <a:srgbClr val="537856"/>
                </a:solidFill>
                <a:latin typeface="Open Sans Extra Bold"/>
              </a:rPr>
              <a:t>MOKYMOSI TIKSLAI</a:t>
            </a:r>
          </a:p>
        </p:txBody>
      </p:sp>
      <p:sp>
        <p:nvSpPr>
          <p:cNvPr id="17" name="TextBox 17"/>
          <p:cNvSpPr txBox="1"/>
          <p:nvPr/>
        </p:nvSpPr>
        <p:spPr>
          <a:xfrm rot="-84616">
            <a:off x="2483465" y="6083104"/>
            <a:ext cx="5796714" cy="3321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0"/>
              </a:lnSpc>
            </a:pPr>
            <a:r>
              <a:rPr lang="lt-LT" sz="3100" spc="93" dirty="0">
                <a:solidFill>
                  <a:srgbClr val="1B1B1B"/>
                </a:solidFill>
                <a:latin typeface="Open Sans"/>
              </a:rPr>
              <a:t>Šiandien kartu tyrinėsite, kursite ir pristatysite klimato kaitos mažinimo sprendimus, parodydami, kad suprantate priežastis ir padarinius, ir kartu skatindami imtis veiksmų.</a:t>
            </a:r>
            <a:endParaRPr lang="en-US" sz="3100" spc="93" dirty="0">
              <a:solidFill>
                <a:srgbClr val="1B1B1B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91766" y="928691"/>
            <a:ext cx="2541621" cy="254162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37856"/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77459" y="928691"/>
            <a:ext cx="2541621" cy="254162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D6B5"/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463574" flipH="1">
            <a:off x="-1965678" y="3905395"/>
            <a:ext cx="6690475" cy="8632871"/>
          </a:xfrm>
          <a:custGeom>
            <a:avLst/>
            <a:gdLst/>
            <a:ahLst/>
            <a:cxnLst/>
            <a:rect l="l" t="t" r="r" b="b"/>
            <a:pathLst>
              <a:path w="6690475" h="8632871">
                <a:moveTo>
                  <a:pt x="6690475" y="0"/>
                </a:moveTo>
                <a:lnTo>
                  <a:pt x="0" y="0"/>
                </a:lnTo>
                <a:lnTo>
                  <a:pt x="0" y="8632871"/>
                </a:lnTo>
                <a:lnTo>
                  <a:pt x="6690475" y="8632871"/>
                </a:lnTo>
                <a:lnTo>
                  <a:pt x="6690475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9" name="Freeform 9"/>
          <p:cNvSpPr/>
          <p:nvPr/>
        </p:nvSpPr>
        <p:spPr>
          <a:xfrm rot="5877760">
            <a:off x="13121299" y="4000323"/>
            <a:ext cx="6998828" cy="9030746"/>
          </a:xfrm>
          <a:custGeom>
            <a:avLst/>
            <a:gdLst/>
            <a:ahLst/>
            <a:cxnLst/>
            <a:rect l="l" t="t" r="r" b="b"/>
            <a:pathLst>
              <a:path w="6998828" h="9030746">
                <a:moveTo>
                  <a:pt x="0" y="0"/>
                </a:moveTo>
                <a:lnTo>
                  <a:pt x="6998828" y="0"/>
                </a:lnTo>
                <a:lnTo>
                  <a:pt x="6998828" y="9030745"/>
                </a:lnTo>
                <a:lnTo>
                  <a:pt x="0" y="90307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grpSp>
        <p:nvGrpSpPr>
          <p:cNvPr id="10" name="Group 10"/>
          <p:cNvGrpSpPr/>
          <p:nvPr/>
        </p:nvGrpSpPr>
        <p:grpSpPr>
          <a:xfrm>
            <a:off x="4038226" y="4221282"/>
            <a:ext cx="2541621" cy="254162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5CBA7"/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716820" y="4221282"/>
            <a:ext cx="2541621" cy="254162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19B74"/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8625558" y="5910063"/>
            <a:ext cx="998785" cy="1248481"/>
          </a:xfrm>
          <a:custGeom>
            <a:avLst/>
            <a:gdLst/>
            <a:ahLst/>
            <a:cxnLst/>
            <a:rect l="l" t="t" r="r" b="b"/>
            <a:pathLst>
              <a:path w="998785" h="1248481">
                <a:moveTo>
                  <a:pt x="0" y="0"/>
                </a:moveTo>
                <a:lnTo>
                  <a:pt x="998784" y="0"/>
                </a:lnTo>
                <a:lnTo>
                  <a:pt x="998784" y="1248481"/>
                </a:lnTo>
                <a:lnTo>
                  <a:pt x="0" y="12484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17" name="TextBox 17"/>
          <p:cNvSpPr txBox="1"/>
          <p:nvPr/>
        </p:nvSpPr>
        <p:spPr>
          <a:xfrm rot="-153931">
            <a:off x="5808282" y="2113011"/>
            <a:ext cx="6521393" cy="2064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0"/>
              </a:lnSpc>
            </a:pPr>
            <a:r>
              <a:rPr lang="en-US" sz="5900" dirty="0">
                <a:solidFill>
                  <a:srgbClr val="537856"/>
                </a:solidFill>
                <a:latin typeface="Open Sans Extra Bold"/>
              </a:rPr>
              <a:t>KĄ JAU ŽINOME APIE KLIMATO KAITĄ?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7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77760">
            <a:off x="13040234" y="3871523"/>
            <a:ext cx="6998828" cy="9030746"/>
          </a:xfrm>
          <a:custGeom>
            <a:avLst/>
            <a:gdLst/>
            <a:ahLst/>
            <a:cxnLst/>
            <a:rect l="l" t="t" r="r" b="b"/>
            <a:pathLst>
              <a:path w="6998828" h="9030746">
                <a:moveTo>
                  <a:pt x="0" y="0"/>
                </a:moveTo>
                <a:lnTo>
                  <a:pt x="6998828" y="0"/>
                </a:lnTo>
                <a:lnTo>
                  <a:pt x="6998828" y="9030746"/>
                </a:lnTo>
                <a:lnTo>
                  <a:pt x="0" y="9030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3" name="Freeform 3"/>
          <p:cNvSpPr/>
          <p:nvPr/>
        </p:nvSpPr>
        <p:spPr>
          <a:xfrm rot="-1094255">
            <a:off x="-3935382" y="-3572398"/>
            <a:ext cx="6998828" cy="9030746"/>
          </a:xfrm>
          <a:custGeom>
            <a:avLst/>
            <a:gdLst/>
            <a:ahLst/>
            <a:cxnLst/>
            <a:rect l="l" t="t" r="r" b="b"/>
            <a:pathLst>
              <a:path w="6998828" h="9030746">
                <a:moveTo>
                  <a:pt x="0" y="0"/>
                </a:moveTo>
                <a:lnTo>
                  <a:pt x="6998828" y="0"/>
                </a:lnTo>
                <a:lnTo>
                  <a:pt x="6998828" y="9030746"/>
                </a:lnTo>
                <a:lnTo>
                  <a:pt x="0" y="9030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4" name="TextBox 4"/>
          <p:cNvSpPr txBox="1"/>
          <p:nvPr/>
        </p:nvSpPr>
        <p:spPr>
          <a:xfrm rot="-162664">
            <a:off x="2595949" y="3516106"/>
            <a:ext cx="13174473" cy="2589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78"/>
              </a:lnSpc>
            </a:pPr>
            <a:r>
              <a:rPr lang="en-US" sz="10976" dirty="0">
                <a:solidFill>
                  <a:srgbClr val="FFFFFF"/>
                </a:solidFill>
                <a:latin typeface="Open Sans Extra Bold"/>
              </a:rPr>
              <a:t>KAIP SUŠVELNINTI KLIMATO KAITĄ?</a:t>
            </a:r>
          </a:p>
        </p:txBody>
      </p:sp>
      <p:sp>
        <p:nvSpPr>
          <p:cNvPr id="5" name="TextBox 5"/>
          <p:cNvSpPr txBox="1"/>
          <p:nvPr/>
        </p:nvSpPr>
        <p:spPr>
          <a:xfrm rot="-72028">
            <a:off x="3570180" y="1722188"/>
            <a:ext cx="11159442" cy="2036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39"/>
              </a:lnSpc>
            </a:pPr>
            <a:r>
              <a:rPr lang="en-US" sz="17674" dirty="0" err="1">
                <a:solidFill>
                  <a:srgbClr val="FFCF7B"/>
                </a:solidFill>
                <a:latin typeface="Holiday"/>
              </a:rPr>
              <a:t>Projekto</a:t>
            </a:r>
            <a:r>
              <a:rPr lang="en-US" sz="17674" dirty="0">
                <a:solidFill>
                  <a:srgbClr val="FFCF7B"/>
                </a:solidFill>
                <a:latin typeface="Holiday"/>
              </a:rPr>
              <a:t> </a:t>
            </a:r>
            <a:r>
              <a:rPr lang="en-US" sz="17674" dirty="0" err="1">
                <a:solidFill>
                  <a:srgbClr val="FFCF7B"/>
                </a:solidFill>
                <a:latin typeface="Holiday"/>
              </a:rPr>
              <a:t>užduotis</a:t>
            </a:r>
            <a:endParaRPr lang="en-US" sz="17674" dirty="0">
              <a:solidFill>
                <a:srgbClr val="FFCF7B"/>
              </a:solidFill>
              <a:latin typeface="Holid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lt-LT"/>
          </a:p>
        </p:txBody>
      </p:sp>
      <p:grpSp>
        <p:nvGrpSpPr>
          <p:cNvPr id="3" name="Group 3"/>
          <p:cNvGrpSpPr/>
          <p:nvPr/>
        </p:nvGrpSpPr>
        <p:grpSpPr>
          <a:xfrm>
            <a:off x="1761842" y="2730156"/>
            <a:ext cx="14953228" cy="6314783"/>
            <a:chOff x="0" y="0"/>
            <a:chExt cx="3938299" cy="16631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38299" cy="1663153"/>
            </a:xfrm>
            <a:custGeom>
              <a:avLst/>
              <a:gdLst/>
              <a:ahLst/>
              <a:cxnLst/>
              <a:rect l="l" t="t" r="r" b="b"/>
              <a:pathLst>
                <a:path w="3938299" h="1663153">
                  <a:moveTo>
                    <a:pt x="0" y="0"/>
                  </a:moveTo>
                  <a:lnTo>
                    <a:pt x="3938299" y="0"/>
                  </a:lnTo>
                  <a:lnTo>
                    <a:pt x="3938299" y="1663153"/>
                  </a:lnTo>
                  <a:lnTo>
                    <a:pt x="0" y="1663153"/>
                  </a:lnTo>
                  <a:close/>
                </a:path>
              </a:pathLst>
            </a:custGeom>
            <a:solidFill>
              <a:srgbClr val="5B7556">
                <a:alpha val="62745"/>
              </a:srgbClr>
            </a:solidFill>
          </p:spPr>
          <p:txBody>
            <a:bodyPr/>
            <a:lstStyle/>
            <a:p>
              <a:endParaRPr lang="lt-L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938299" cy="17012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15630" y="2923514"/>
            <a:ext cx="14456740" cy="5088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lt-LT" sz="3600" dirty="0">
                <a:solidFill>
                  <a:srgbClr val="000000"/>
                </a:solidFill>
                <a:latin typeface="Open Sans Bold"/>
              </a:rPr>
              <a:t>Grupę turi sudaryti ne mažiau kaip 5 žmonės</a:t>
            </a:r>
          </a:p>
          <a:p>
            <a:pPr algn="just">
              <a:lnSpc>
                <a:spcPts val="5040"/>
              </a:lnSpc>
            </a:pPr>
            <a:r>
              <a:rPr lang="lt-LT" sz="3600" dirty="0">
                <a:solidFill>
                  <a:srgbClr val="000000"/>
                </a:solidFill>
                <a:latin typeface="Open Sans Bold"/>
              </a:rPr>
              <a:t>Projektas turi būti susijęs su klimato kaitos švelninimo metodu</a:t>
            </a:r>
          </a:p>
          <a:p>
            <a:pPr algn="just">
              <a:lnSpc>
                <a:spcPts val="5040"/>
              </a:lnSpc>
            </a:pPr>
            <a:r>
              <a:rPr lang="lt-LT" sz="3600" dirty="0">
                <a:solidFill>
                  <a:srgbClr val="000000"/>
                </a:solidFill>
                <a:latin typeface="Open Sans Bold"/>
              </a:rPr>
              <a:t>Projekto metmenys, kuriuose pateikiami jų siūlomi sprendimai, šių sprendimų įgyvendinimo nauda ir galimos problemos </a:t>
            </a:r>
          </a:p>
          <a:p>
            <a:pPr algn="just">
              <a:lnSpc>
                <a:spcPts val="5040"/>
              </a:lnSpc>
            </a:pPr>
            <a:r>
              <a:rPr lang="lt-LT" sz="3600" dirty="0">
                <a:solidFill>
                  <a:srgbClr val="000000"/>
                </a:solidFill>
                <a:latin typeface="Open Sans Bold"/>
              </a:rPr>
              <a:t>Turite perskaityti bent 2 šaltinius</a:t>
            </a:r>
          </a:p>
          <a:p>
            <a:pPr algn="just">
              <a:lnSpc>
                <a:spcPts val="5040"/>
              </a:lnSpc>
            </a:pPr>
            <a:r>
              <a:rPr lang="lt-LT" sz="3600" dirty="0">
                <a:solidFill>
                  <a:srgbClr val="000000"/>
                </a:solidFill>
                <a:latin typeface="Open Sans Bold"/>
              </a:rPr>
              <a:t>Pristatyme turi būti vaizdinės informacijos</a:t>
            </a:r>
          </a:p>
          <a:p>
            <a:pPr algn="just">
              <a:lnSpc>
                <a:spcPts val="5040"/>
              </a:lnSpc>
            </a:pPr>
            <a:r>
              <a:rPr lang="lt-LT" sz="3600" dirty="0">
                <a:solidFill>
                  <a:srgbClr val="000000"/>
                </a:solidFill>
                <a:latin typeface="Open Sans Bold"/>
              </a:rPr>
              <a:t>Pristatymas turi trukti ne ilgiau kaip 2 minutes</a:t>
            </a:r>
            <a:endParaRPr lang="en-US" sz="360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685169"/>
            <a:ext cx="10934700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lt-LT" sz="9200" dirty="0">
                <a:solidFill>
                  <a:srgbClr val="000000"/>
                </a:solidFill>
                <a:latin typeface="Open Sans Bold"/>
              </a:rPr>
              <a:t>Projektų kriterijai</a:t>
            </a:r>
            <a:endParaRPr lang="en-US" sz="9200" dirty="0">
              <a:solidFill>
                <a:srgbClr val="000000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7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77760">
            <a:off x="13040234" y="3871523"/>
            <a:ext cx="6998828" cy="9030746"/>
          </a:xfrm>
          <a:custGeom>
            <a:avLst/>
            <a:gdLst/>
            <a:ahLst/>
            <a:cxnLst/>
            <a:rect l="l" t="t" r="r" b="b"/>
            <a:pathLst>
              <a:path w="6998828" h="9030746">
                <a:moveTo>
                  <a:pt x="0" y="0"/>
                </a:moveTo>
                <a:lnTo>
                  <a:pt x="6998828" y="0"/>
                </a:lnTo>
                <a:lnTo>
                  <a:pt x="6998828" y="9030746"/>
                </a:lnTo>
                <a:lnTo>
                  <a:pt x="0" y="9030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3" name="Freeform 3"/>
          <p:cNvSpPr/>
          <p:nvPr/>
        </p:nvSpPr>
        <p:spPr>
          <a:xfrm rot="-1094255">
            <a:off x="-3935382" y="-3572398"/>
            <a:ext cx="6998828" cy="9030746"/>
          </a:xfrm>
          <a:custGeom>
            <a:avLst/>
            <a:gdLst/>
            <a:ahLst/>
            <a:cxnLst/>
            <a:rect l="l" t="t" r="r" b="b"/>
            <a:pathLst>
              <a:path w="6998828" h="9030746">
                <a:moveTo>
                  <a:pt x="0" y="0"/>
                </a:moveTo>
                <a:lnTo>
                  <a:pt x="6998828" y="0"/>
                </a:lnTo>
                <a:lnTo>
                  <a:pt x="6998828" y="9030746"/>
                </a:lnTo>
                <a:lnTo>
                  <a:pt x="0" y="9030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t-LT"/>
          </a:p>
        </p:txBody>
      </p:sp>
      <p:sp>
        <p:nvSpPr>
          <p:cNvPr id="4" name="TextBox 4"/>
          <p:cNvSpPr txBox="1"/>
          <p:nvPr/>
        </p:nvSpPr>
        <p:spPr>
          <a:xfrm rot="-162664">
            <a:off x="-173996" y="4758873"/>
            <a:ext cx="13174473" cy="1225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9"/>
              </a:lnSpc>
            </a:pPr>
            <a:r>
              <a:rPr lang="en-US" sz="5177" dirty="0">
                <a:solidFill>
                  <a:srgbClr val="FFFFFF"/>
                </a:solidFill>
                <a:latin typeface="Open Sans Extra Bold"/>
              </a:rPr>
              <a:t>KOKIUS GEBĖJIMUS ŠIANDIEN PATOBULINOTE?</a:t>
            </a:r>
          </a:p>
        </p:txBody>
      </p:sp>
      <p:sp>
        <p:nvSpPr>
          <p:cNvPr id="5" name="TextBox 5"/>
          <p:cNvSpPr txBox="1"/>
          <p:nvPr/>
        </p:nvSpPr>
        <p:spPr>
          <a:xfrm rot="-72028">
            <a:off x="564756" y="2666750"/>
            <a:ext cx="11159442" cy="2036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39"/>
              </a:lnSpc>
            </a:pPr>
            <a:r>
              <a:rPr lang="lt-LT" sz="17674" dirty="0">
                <a:solidFill>
                  <a:srgbClr val="FFCF7B"/>
                </a:solidFill>
                <a:latin typeface="Holiday"/>
              </a:rPr>
              <a:t>A</a:t>
            </a:r>
            <a:r>
              <a:rPr lang="en-US" sz="17674" dirty="0" err="1">
                <a:solidFill>
                  <a:srgbClr val="FFCF7B"/>
                </a:solidFill>
                <a:latin typeface="Holiday"/>
              </a:rPr>
              <a:t>pmąstymas</a:t>
            </a:r>
            <a:endParaRPr lang="en-US" sz="17674" dirty="0">
              <a:solidFill>
                <a:srgbClr val="FFCF7B"/>
              </a:solidFill>
              <a:latin typeface="Holiday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1800494" y="1722366"/>
            <a:ext cx="6167075" cy="6167075"/>
            <a:chOff x="0" y="0"/>
            <a:chExt cx="8222766" cy="82227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222766" cy="8222766"/>
            </a:xfrm>
            <a:custGeom>
              <a:avLst/>
              <a:gdLst/>
              <a:ahLst/>
              <a:cxnLst/>
              <a:rect l="l" t="t" r="r" b="b"/>
              <a:pathLst>
                <a:path w="8222766" h="8222766">
                  <a:moveTo>
                    <a:pt x="0" y="0"/>
                  </a:moveTo>
                  <a:lnTo>
                    <a:pt x="8222766" y="0"/>
                  </a:lnTo>
                  <a:lnTo>
                    <a:pt x="8222766" y="8222766"/>
                  </a:lnTo>
                  <a:lnTo>
                    <a:pt x="0" y="8222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022098" y="8099242"/>
            <a:ext cx="4844947" cy="444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92"/>
              </a:lnSpc>
            </a:pPr>
            <a:r>
              <a:rPr lang="en-US" sz="2709" u="sng" dirty="0">
                <a:solidFill>
                  <a:srgbClr val="000000"/>
                </a:solidFill>
                <a:latin typeface="Arimo"/>
                <a:hlinkClick r:id="rId5" tooltip="https://shorturl.at/bcKW4"/>
              </a:rPr>
              <a:t>https://shorturl.at/bcKW4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35F1914B2FFD46B1C6446DA494650B" ma:contentTypeVersion="13" ma:contentTypeDescription="Create a new document." ma:contentTypeScope="" ma:versionID="46ed8c43e2acef9680d70e73398e1530">
  <xsd:schema xmlns:xsd="http://www.w3.org/2001/XMLSchema" xmlns:xs="http://www.w3.org/2001/XMLSchema" xmlns:p="http://schemas.microsoft.com/office/2006/metadata/properties" xmlns:ns2="8d8b22a9-e672-4fe1-937e-a0e3f231b5f7" xmlns:ns3="c66aaa6f-0125-40fc-9174-fe5311f9cbfc" targetNamespace="http://schemas.microsoft.com/office/2006/metadata/properties" ma:root="true" ma:fieldsID="be6e414968211defe1f02fe643c4fece" ns2:_="" ns3:_="">
    <xsd:import namespace="8d8b22a9-e672-4fe1-937e-a0e3f231b5f7"/>
    <xsd:import namespace="c66aaa6f-0125-40fc-9174-fe5311f9cb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b22a9-e672-4fe1-937e-a0e3f231b5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f45f9f6-d1c0-412b-8007-6bad3f0497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aaa6f-0125-40fc-9174-fe5311f9cbfc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76a5493-1ecc-41be-99aa-737cae98e5cb}" ma:internalName="TaxCatchAll" ma:showField="CatchAllData" ma:web="c66aaa6f-0125-40fc-9174-fe5311f9cb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2A7314-7DD9-409F-90B8-3A646F2776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8b22a9-e672-4fe1-937e-a0e3f231b5f7"/>
    <ds:schemaRef ds:uri="c66aaa6f-0125-40fc-9174-fe5311f9cb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B1B7B8-E218-4281-974E-516CE709D5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114</Words>
  <Application>Microsoft Office PowerPoint</Application>
  <PresentationFormat>Pasirinktinai</PresentationFormat>
  <Paragraphs>16</Paragraphs>
  <Slides>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14" baseType="lpstr">
      <vt:lpstr>Open Sans Extra Bold</vt:lpstr>
      <vt:lpstr>Open Sans Bold</vt:lpstr>
      <vt:lpstr>Open Sans</vt:lpstr>
      <vt:lpstr>Arial</vt:lpstr>
      <vt:lpstr>Holiday</vt:lpstr>
      <vt:lpstr>Calibri</vt:lpstr>
      <vt:lpstr>Arimo</vt:lpstr>
      <vt:lpstr>Office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Action Against Climate Change</dc:title>
  <dc:creator>Saulius Mickevičius</dc:creator>
  <cp:lastModifiedBy>Gabrielė Ilgūnaitė</cp:lastModifiedBy>
  <cp:revision>5</cp:revision>
  <dcterms:created xsi:type="dcterms:W3CDTF">2006-08-16T00:00:00Z</dcterms:created>
  <dcterms:modified xsi:type="dcterms:W3CDTF">2024-10-07T19:41:46Z</dcterms:modified>
  <dc:identifier>DAGFPD1VL3M</dc:identifier>
</cp:coreProperties>
</file>